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74" r:id="rId8"/>
    <p:sldId id="276" r:id="rId9"/>
    <p:sldId id="259" r:id="rId10"/>
    <p:sldId id="260" r:id="rId11"/>
    <p:sldId id="277" r:id="rId12"/>
    <p:sldId id="275" r:id="rId13"/>
    <p:sldId id="266" r:id="rId14"/>
    <p:sldId id="263" r:id="rId15"/>
    <p:sldId id="264" r:id="rId16"/>
    <p:sldId id="265" r:id="rId17"/>
    <p:sldId id="267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33164-D5B3-4438-8E71-32FF0054FB95}" v="904" dt="2026-01-22T07:55:0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4" d="100"/>
          <a:sy n="154" d="100"/>
        </p:scale>
        <p:origin x="10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D0858-454D-4B04-91A1-0721A8E7D67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7E9DA57-FC01-4A1C-99BD-1AC8D0B6DF27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ITSA needs TO REPLACE THE CURRENT CTRM Solution</a:t>
          </a:r>
        </a:p>
      </dgm:t>
    </dgm:pt>
    <dgm:pt modelId="{85FCF64A-A2FE-4E80-BC62-B7F4007EF112}" type="parTrans" cxnId="{6F85C3F6-866B-4E8B-BA55-0D85959A203B}">
      <dgm:prSet/>
      <dgm:spPr/>
      <dgm:t>
        <a:bodyPr/>
        <a:lstStyle/>
        <a:p>
          <a:endParaRPr lang="en-US"/>
        </a:p>
      </dgm:t>
    </dgm:pt>
    <dgm:pt modelId="{0DCC9C09-DFC4-48A9-9568-2EB484CB645F}" type="sibTrans" cxnId="{6F85C3F6-866B-4E8B-BA55-0D85959A203B}">
      <dgm:prSet/>
      <dgm:spPr/>
      <dgm:t>
        <a:bodyPr/>
        <a:lstStyle/>
        <a:p>
          <a:endParaRPr lang="en-US"/>
        </a:p>
      </dgm:t>
    </dgm:pt>
    <dgm:pt modelId="{CBCA0CC1-896E-450A-8E43-7D7156FBD58C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Key requirements include PERFORMANCE, PROCESS EFFICIENCY, APPLICATION MANAGEMENT,  Business Intelligence AND CONTINOUS IMPROVEMENT.</a:t>
          </a:r>
        </a:p>
      </dgm:t>
    </dgm:pt>
    <dgm:pt modelId="{99085E94-50D2-453C-801D-C346785621A6}" type="parTrans" cxnId="{5361E4D6-3305-4C02-A01E-9E4C194B343F}">
      <dgm:prSet/>
      <dgm:spPr/>
      <dgm:t>
        <a:bodyPr/>
        <a:lstStyle/>
        <a:p>
          <a:endParaRPr lang="en-US"/>
        </a:p>
      </dgm:t>
    </dgm:pt>
    <dgm:pt modelId="{F1366D23-6AA8-4197-98A1-FBDE95BC6D89}" type="sibTrans" cxnId="{5361E4D6-3305-4C02-A01E-9E4C194B343F}">
      <dgm:prSet/>
      <dgm:spPr/>
      <dgm:t>
        <a:bodyPr/>
        <a:lstStyle/>
        <a:p>
          <a:endParaRPr lang="en-US"/>
        </a:p>
      </dgm:t>
    </dgm:pt>
    <dgm:pt modelId="{CDD5E2A8-8DCC-4A30-9279-64C0CBD6167E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2"/>
              </a:solidFill>
            </a:rPr>
            <a:t>The project DELIVERABLE IS THE </a:t>
          </a:r>
          <a:r>
            <a:rPr lang="en-US" dirty="0" err="1">
              <a:solidFill>
                <a:schemeClr val="tx2"/>
              </a:solidFill>
            </a:rPr>
            <a:t>trad’on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ctrm</a:t>
          </a:r>
          <a:r>
            <a:rPr lang="en-US" dirty="0">
              <a:solidFill>
                <a:schemeClr val="tx2"/>
              </a:solidFill>
            </a:rPr>
            <a:t> Solution during q2 2026.</a:t>
          </a:r>
        </a:p>
      </dgm:t>
    </dgm:pt>
    <dgm:pt modelId="{CAA6DF90-9FE3-4772-A240-106E3FF96C47}" type="parTrans" cxnId="{7EFCC61A-C077-49AB-95B0-C7D90B8FABEC}">
      <dgm:prSet/>
      <dgm:spPr/>
      <dgm:t>
        <a:bodyPr/>
        <a:lstStyle/>
        <a:p>
          <a:endParaRPr lang="en-US"/>
        </a:p>
      </dgm:t>
    </dgm:pt>
    <dgm:pt modelId="{2791041D-F5AE-4515-B5E0-9A0C9B850435}" type="sibTrans" cxnId="{7EFCC61A-C077-49AB-95B0-C7D90B8FABEC}">
      <dgm:prSet/>
      <dgm:spPr/>
      <dgm:t>
        <a:bodyPr/>
        <a:lstStyle/>
        <a:p>
          <a:endParaRPr lang="en-US"/>
        </a:p>
      </dgm:t>
    </dgm:pt>
    <dgm:pt modelId="{D78B1FCB-4E07-4280-940D-77D6710A4581}" type="pres">
      <dgm:prSet presAssocID="{2A1D0858-454D-4B04-91A1-0721A8E7D679}" presName="root" presStyleCnt="0">
        <dgm:presLayoutVars>
          <dgm:dir/>
          <dgm:resizeHandles val="exact"/>
        </dgm:presLayoutVars>
      </dgm:prSet>
      <dgm:spPr/>
    </dgm:pt>
    <dgm:pt modelId="{F4615635-30B3-45E3-A589-D35D989ECA4C}" type="pres">
      <dgm:prSet presAssocID="{A7E9DA57-FC01-4A1C-99BD-1AC8D0B6DF27}" presName="compNode" presStyleCnt="0"/>
      <dgm:spPr/>
    </dgm:pt>
    <dgm:pt modelId="{37F1FAD6-E409-4CE0-8098-9C83016BA411}" type="pres">
      <dgm:prSet presAssocID="{A7E9DA57-FC01-4A1C-99BD-1AC8D0B6DF27}" presName="iconBgRect" presStyleLbl="bgShp" presStyleIdx="0" presStyleCnt="3"/>
      <dgm:spPr>
        <a:solidFill>
          <a:schemeClr val="accent1">
            <a:lumMod val="75000"/>
          </a:schemeClr>
        </a:solidFill>
      </dgm:spPr>
    </dgm:pt>
    <dgm:pt modelId="{3B2C9C79-189F-4948-BF27-F2A0033DA603}" type="pres">
      <dgm:prSet presAssocID="{A7E9DA57-FC01-4A1C-99BD-1AC8D0B6DF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29DD4483-4008-46F7-894C-2C2DB8AD1E20}" type="pres">
      <dgm:prSet presAssocID="{A7E9DA57-FC01-4A1C-99BD-1AC8D0B6DF27}" presName="spaceRect" presStyleCnt="0"/>
      <dgm:spPr/>
    </dgm:pt>
    <dgm:pt modelId="{5DACA3E2-721E-4071-B4DD-CFDF597E4405}" type="pres">
      <dgm:prSet presAssocID="{A7E9DA57-FC01-4A1C-99BD-1AC8D0B6DF27}" presName="textRect" presStyleLbl="revTx" presStyleIdx="0" presStyleCnt="3">
        <dgm:presLayoutVars>
          <dgm:chMax val="1"/>
          <dgm:chPref val="1"/>
        </dgm:presLayoutVars>
      </dgm:prSet>
      <dgm:spPr/>
    </dgm:pt>
    <dgm:pt modelId="{56A39DC4-9D6C-42BB-989B-89DA4610ED72}" type="pres">
      <dgm:prSet presAssocID="{0DCC9C09-DFC4-48A9-9568-2EB484CB645F}" presName="sibTrans" presStyleCnt="0"/>
      <dgm:spPr/>
    </dgm:pt>
    <dgm:pt modelId="{3706C103-FA0D-491B-B332-08E6DDD80F57}" type="pres">
      <dgm:prSet presAssocID="{CBCA0CC1-896E-450A-8E43-7D7156FBD58C}" presName="compNode" presStyleCnt="0"/>
      <dgm:spPr/>
    </dgm:pt>
    <dgm:pt modelId="{E776A87E-8B64-4383-9890-A05A3732287E}" type="pres">
      <dgm:prSet presAssocID="{CBCA0CC1-896E-450A-8E43-7D7156FBD58C}" presName="iconBgRect" presStyleLbl="bgShp" presStyleIdx="1" presStyleCnt="3"/>
      <dgm:spPr>
        <a:solidFill>
          <a:srgbClr val="92D050"/>
        </a:solidFill>
      </dgm:spPr>
    </dgm:pt>
    <dgm:pt modelId="{FB0769BD-8B67-455F-93D4-C42171731D5C}" type="pres">
      <dgm:prSet presAssocID="{CBCA0CC1-896E-450A-8E43-7D7156FBD5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7E98799F-1226-46AA-9391-982BBB698532}" type="pres">
      <dgm:prSet presAssocID="{CBCA0CC1-896E-450A-8E43-7D7156FBD58C}" presName="spaceRect" presStyleCnt="0"/>
      <dgm:spPr/>
    </dgm:pt>
    <dgm:pt modelId="{43F12446-EA48-4DBA-9C48-84421578AB69}" type="pres">
      <dgm:prSet presAssocID="{CBCA0CC1-896E-450A-8E43-7D7156FBD58C}" presName="textRect" presStyleLbl="revTx" presStyleIdx="1" presStyleCnt="3">
        <dgm:presLayoutVars>
          <dgm:chMax val="1"/>
          <dgm:chPref val="1"/>
        </dgm:presLayoutVars>
      </dgm:prSet>
      <dgm:spPr/>
    </dgm:pt>
    <dgm:pt modelId="{1E45A873-0937-40BD-98AC-3DD0B4731D90}" type="pres">
      <dgm:prSet presAssocID="{F1366D23-6AA8-4197-98A1-FBDE95BC6D89}" presName="sibTrans" presStyleCnt="0"/>
      <dgm:spPr/>
    </dgm:pt>
    <dgm:pt modelId="{C12DFB27-4BCC-470B-A2E3-A031953E7D3C}" type="pres">
      <dgm:prSet presAssocID="{CDD5E2A8-8DCC-4A30-9279-64C0CBD6167E}" presName="compNode" presStyleCnt="0"/>
      <dgm:spPr/>
    </dgm:pt>
    <dgm:pt modelId="{4AA606E2-9920-4663-9733-1F76419CC5DC}" type="pres">
      <dgm:prSet presAssocID="{CDD5E2A8-8DCC-4A30-9279-64C0CBD6167E}" presName="iconBgRect" presStyleLbl="bgShp" presStyleIdx="2" presStyleCnt="3"/>
      <dgm:spPr>
        <a:solidFill>
          <a:schemeClr val="accent6">
            <a:lumMod val="75000"/>
          </a:schemeClr>
        </a:solidFill>
      </dgm:spPr>
    </dgm:pt>
    <dgm:pt modelId="{03C8296A-2AE1-4393-A71D-7229F131D6B5}" type="pres">
      <dgm:prSet presAssocID="{CDD5E2A8-8DCC-4A30-9279-64C0CBD6167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FDC2AE4-3A09-4721-ADCD-C04B44DD208D}" type="pres">
      <dgm:prSet presAssocID="{CDD5E2A8-8DCC-4A30-9279-64C0CBD6167E}" presName="spaceRect" presStyleCnt="0"/>
      <dgm:spPr/>
    </dgm:pt>
    <dgm:pt modelId="{A2DBF43A-6D07-4DDF-A06C-6FB91204D1A8}" type="pres">
      <dgm:prSet presAssocID="{CDD5E2A8-8DCC-4A30-9279-64C0CBD6167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9376814-C919-4BC8-B64C-1D6774BB5641}" type="presOf" srcId="{A7E9DA57-FC01-4A1C-99BD-1AC8D0B6DF27}" destId="{5DACA3E2-721E-4071-B4DD-CFDF597E4405}" srcOrd="0" destOrd="0" presId="urn:microsoft.com/office/officeart/2018/5/layout/IconCircleLabelList"/>
    <dgm:cxn modelId="{7EFCC61A-C077-49AB-95B0-C7D90B8FABEC}" srcId="{2A1D0858-454D-4B04-91A1-0721A8E7D679}" destId="{CDD5E2A8-8DCC-4A30-9279-64C0CBD6167E}" srcOrd="2" destOrd="0" parTransId="{CAA6DF90-9FE3-4772-A240-106E3FF96C47}" sibTransId="{2791041D-F5AE-4515-B5E0-9A0C9B850435}"/>
    <dgm:cxn modelId="{7CDCD738-98D4-467D-860F-654C6B107A5A}" type="presOf" srcId="{CBCA0CC1-896E-450A-8E43-7D7156FBD58C}" destId="{43F12446-EA48-4DBA-9C48-84421578AB69}" srcOrd="0" destOrd="0" presId="urn:microsoft.com/office/officeart/2018/5/layout/IconCircleLabelList"/>
    <dgm:cxn modelId="{5361E4D6-3305-4C02-A01E-9E4C194B343F}" srcId="{2A1D0858-454D-4B04-91A1-0721A8E7D679}" destId="{CBCA0CC1-896E-450A-8E43-7D7156FBD58C}" srcOrd="1" destOrd="0" parTransId="{99085E94-50D2-453C-801D-C346785621A6}" sibTransId="{F1366D23-6AA8-4197-98A1-FBDE95BC6D89}"/>
    <dgm:cxn modelId="{F544AAE8-6A38-4364-A3F4-809CC5F771EC}" type="presOf" srcId="{CDD5E2A8-8DCC-4A30-9279-64C0CBD6167E}" destId="{A2DBF43A-6D07-4DDF-A06C-6FB91204D1A8}" srcOrd="0" destOrd="0" presId="urn:microsoft.com/office/officeart/2018/5/layout/IconCircleLabelList"/>
    <dgm:cxn modelId="{F2AFEFEB-BDC3-4499-A8E3-6F84620C5D78}" type="presOf" srcId="{2A1D0858-454D-4B04-91A1-0721A8E7D679}" destId="{D78B1FCB-4E07-4280-940D-77D6710A4581}" srcOrd="0" destOrd="0" presId="urn:microsoft.com/office/officeart/2018/5/layout/IconCircleLabelList"/>
    <dgm:cxn modelId="{6F85C3F6-866B-4E8B-BA55-0D85959A203B}" srcId="{2A1D0858-454D-4B04-91A1-0721A8E7D679}" destId="{A7E9DA57-FC01-4A1C-99BD-1AC8D0B6DF27}" srcOrd="0" destOrd="0" parTransId="{85FCF64A-A2FE-4E80-BC62-B7F4007EF112}" sibTransId="{0DCC9C09-DFC4-48A9-9568-2EB484CB645F}"/>
    <dgm:cxn modelId="{04B8CD93-B1A0-4D1D-B705-21CECB44AE38}" type="presParOf" srcId="{D78B1FCB-4E07-4280-940D-77D6710A4581}" destId="{F4615635-30B3-45E3-A589-D35D989ECA4C}" srcOrd="0" destOrd="0" presId="urn:microsoft.com/office/officeart/2018/5/layout/IconCircleLabelList"/>
    <dgm:cxn modelId="{D6EF0C93-BC38-4D9B-9385-8014A2795A0D}" type="presParOf" srcId="{F4615635-30B3-45E3-A589-D35D989ECA4C}" destId="{37F1FAD6-E409-4CE0-8098-9C83016BA411}" srcOrd="0" destOrd="0" presId="urn:microsoft.com/office/officeart/2018/5/layout/IconCircleLabelList"/>
    <dgm:cxn modelId="{147ABCBC-2BDD-451E-BC8B-B02CCD6AC82D}" type="presParOf" srcId="{F4615635-30B3-45E3-A589-D35D989ECA4C}" destId="{3B2C9C79-189F-4948-BF27-F2A0033DA603}" srcOrd="1" destOrd="0" presId="urn:microsoft.com/office/officeart/2018/5/layout/IconCircleLabelList"/>
    <dgm:cxn modelId="{A1793919-17F2-4083-AFD5-A24A6EB9D352}" type="presParOf" srcId="{F4615635-30B3-45E3-A589-D35D989ECA4C}" destId="{29DD4483-4008-46F7-894C-2C2DB8AD1E20}" srcOrd="2" destOrd="0" presId="urn:microsoft.com/office/officeart/2018/5/layout/IconCircleLabelList"/>
    <dgm:cxn modelId="{67FE1353-6C61-4EE2-86F9-FFA969CECC95}" type="presParOf" srcId="{F4615635-30B3-45E3-A589-D35D989ECA4C}" destId="{5DACA3E2-721E-4071-B4DD-CFDF597E4405}" srcOrd="3" destOrd="0" presId="urn:microsoft.com/office/officeart/2018/5/layout/IconCircleLabelList"/>
    <dgm:cxn modelId="{125C97D4-A070-4E32-816E-F92C4EE8FFAE}" type="presParOf" srcId="{D78B1FCB-4E07-4280-940D-77D6710A4581}" destId="{56A39DC4-9D6C-42BB-989B-89DA4610ED72}" srcOrd="1" destOrd="0" presId="urn:microsoft.com/office/officeart/2018/5/layout/IconCircleLabelList"/>
    <dgm:cxn modelId="{3B3C7560-EDD2-44AE-8910-403AE191D22C}" type="presParOf" srcId="{D78B1FCB-4E07-4280-940D-77D6710A4581}" destId="{3706C103-FA0D-491B-B332-08E6DDD80F57}" srcOrd="2" destOrd="0" presId="urn:microsoft.com/office/officeart/2018/5/layout/IconCircleLabelList"/>
    <dgm:cxn modelId="{09677296-BEFE-4C3D-B9BB-2309D4F05547}" type="presParOf" srcId="{3706C103-FA0D-491B-B332-08E6DDD80F57}" destId="{E776A87E-8B64-4383-9890-A05A3732287E}" srcOrd="0" destOrd="0" presId="urn:microsoft.com/office/officeart/2018/5/layout/IconCircleLabelList"/>
    <dgm:cxn modelId="{E2BBF36A-8EC2-4A79-9B46-D25E08C7FF9A}" type="presParOf" srcId="{3706C103-FA0D-491B-B332-08E6DDD80F57}" destId="{FB0769BD-8B67-455F-93D4-C42171731D5C}" srcOrd="1" destOrd="0" presId="urn:microsoft.com/office/officeart/2018/5/layout/IconCircleLabelList"/>
    <dgm:cxn modelId="{ECF3C269-E46E-430F-8274-45665A3DFCE1}" type="presParOf" srcId="{3706C103-FA0D-491B-B332-08E6DDD80F57}" destId="{7E98799F-1226-46AA-9391-982BBB698532}" srcOrd="2" destOrd="0" presId="urn:microsoft.com/office/officeart/2018/5/layout/IconCircleLabelList"/>
    <dgm:cxn modelId="{EABDE625-EB1B-4829-90AC-400AFE12C6D9}" type="presParOf" srcId="{3706C103-FA0D-491B-B332-08E6DDD80F57}" destId="{43F12446-EA48-4DBA-9C48-84421578AB69}" srcOrd="3" destOrd="0" presId="urn:microsoft.com/office/officeart/2018/5/layout/IconCircleLabelList"/>
    <dgm:cxn modelId="{4B501105-588C-4C5C-B7A6-8C2FDBFB56B1}" type="presParOf" srcId="{D78B1FCB-4E07-4280-940D-77D6710A4581}" destId="{1E45A873-0937-40BD-98AC-3DD0B4731D90}" srcOrd="3" destOrd="0" presId="urn:microsoft.com/office/officeart/2018/5/layout/IconCircleLabelList"/>
    <dgm:cxn modelId="{7C5D701F-E6A0-4532-A805-618AF0C80428}" type="presParOf" srcId="{D78B1FCB-4E07-4280-940D-77D6710A4581}" destId="{C12DFB27-4BCC-470B-A2E3-A031953E7D3C}" srcOrd="4" destOrd="0" presId="urn:microsoft.com/office/officeart/2018/5/layout/IconCircleLabelList"/>
    <dgm:cxn modelId="{43D84E7E-13B2-466D-81B4-3F74F6796718}" type="presParOf" srcId="{C12DFB27-4BCC-470B-A2E3-A031953E7D3C}" destId="{4AA606E2-9920-4663-9733-1F76419CC5DC}" srcOrd="0" destOrd="0" presId="urn:microsoft.com/office/officeart/2018/5/layout/IconCircleLabelList"/>
    <dgm:cxn modelId="{C9E45B29-80F3-4E37-8B5E-30DCCF02CAE9}" type="presParOf" srcId="{C12DFB27-4BCC-470B-A2E3-A031953E7D3C}" destId="{03C8296A-2AE1-4393-A71D-7229F131D6B5}" srcOrd="1" destOrd="0" presId="urn:microsoft.com/office/officeart/2018/5/layout/IconCircleLabelList"/>
    <dgm:cxn modelId="{C5D03AFF-F1DB-45AC-A35A-8C8EFB558AD9}" type="presParOf" srcId="{C12DFB27-4BCC-470B-A2E3-A031953E7D3C}" destId="{9FDC2AE4-3A09-4721-ADCD-C04B44DD208D}" srcOrd="2" destOrd="0" presId="urn:microsoft.com/office/officeart/2018/5/layout/IconCircleLabelList"/>
    <dgm:cxn modelId="{FC34C48F-D8C6-4C44-9830-4C3AFFC4BC66}" type="presParOf" srcId="{C12DFB27-4BCC-470B-A2E3-A031953E7D3C}" destId="{A2DBF43A-6D07-4DDF-A06C-6FB91204D1A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2044B-D78A-4E24-BFB1-BA31A61B51F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5D71FE-9C6F-4575-818D-B2679897FC2D}">
      <dgm:prSet custT="1"/>
      <dgm:spPr>
        <a:noFill/>
        <a:ln>
          <a:noFill/>
        </a:ln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E0873AA1-0BEF-4760-968F-9CC9BE50DCB6}" type="parTrans" cxnId="{A73C1D37-1E44-4860-913B-B69919FB87C6}">
      <dgm:prSet/>
      <dgm:spPr/>
      <dgm:t>
        <a:bodyPr/>
        <a:lstStyle/>
        <a:p>
          <a:endParaRPr lang="en-US"/>
        </a:p>
      </dgm:t>
    </dgm:pt>
    <dgm:pt modelId="{DA74E528-4A6A-4214-82DC-8C1CE8970E8A}" type="sibTrans" cxnId="{A73C1D37-1E44-4860-913B-B69919FB87C6}">
      <dgm:prSet/>
      <dgm:spPr/>
      <dgm:t>
        <a:bodyPr/>
        <a:lstStyle/>
        <a:p>
          <a:endParaRPr lang="en-US"/>
        </a:p>
      </dgm:t>
    </dgm:pt>
    <dgm:pt modelId="{DA97322B-B885-4A12-A79E-CF1869841BD5}">
      <dgm:prSet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Go Live: 		</a:t>
          </a:r>
          <a:r>
            <a:rPr lang="en-US" sz="2400" dirty="0">
              <a:solidFill>
                <a:schemeClr val="tx1"/>
              </a:solidFill>
              <a:highlight>
                <a:srgbClr val="00FFFF"/>
              </a:highlight>
            </a:rPr>
            <a:t>31.05.2026</a:t>
          </a:r>
        </a:p>
      </dgm:t>
    </dgm:pt>
    <dgm:pt modelId="{5E5F42A5-DD79-4D90-B8AE-FA22C79FF925}" type="parTrans" cxnId="{820CEC0E-53C8-4F2D-BE52-392F2F583278}">
      <dgm:prSet/>
      <dgm:spPr/>
      <dgm:t>
        <a:bodyPr/>
        <a:lstStyle/>
        <a:p>
          <a:endParaRPr lang="en-US"/>
        </a:p>
      </dgm:t>
    </dgm:pt>
    <dgm:pt modelId="{05BD9C3C-EDD7-4D76-A749-60E53EDE3684}" type="sibTrans" cxnId="{820CEC0E-53C8-4F2D-BE52-392F2F583278}">
      <dgm:prSet/>
      <dgm:spPr/>
      <dgm:t>
        <a:bodyPr/>
        <a:lstStyle/>
        <a:p>
          <a:endParaRPr lang="en-US"/>
        </a:p>
      </dgm:t>
    </dgm:pt>
    <dgm:pt modelId="{3E1B03EC-18D6-4D11-80F3-D1525C24B207}">
      <dgm:prSet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Close and Hypercare:	June</a:t>
          </a:r>
        </a:p>
      </dgm:t>
    </dgm:pt>
    <dgm:pt modelId="{A9F76887-062B-4D1E-9B3A-7F8226DA9A00}" type="parTrans" cxnId="{439D61D3-CEE4-4E77-A502-A27773AE1771}">
      <dgm:prSet/>
      <dgm:spPr/>
      <dgm:t>
        <a:bodyPr/>
        <a:lstStyle/>
        <a:p>
          <a:endParaRPr lang="en-US"/>
        </a:p>
      </dgm:t>
    </dgm:pt>
    <dgm:pt modelId="{ED043675-EEE5-48FB-8961-371EE10BF901}" type="sibTrans" cxnId="{439D61D3-CEE4-4E77-A502-A27773AE1771}">
      <dgm:prSet/>
      <dgm:spPr/>
      <dgm:t>
        <a:bodyPr/>
        <a:lstStyle/>
        <a:p>
          <a:endParaRPr lang="en-US"/>
        </a:p>
      </dgm:t>
    </dgm:pt>
    <dgm:pt modelId="{220BCFCF-483F-4121-8BB4-EB6260E95B50}">
      <dgm:prSet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Kick-off Meeting: 	26.01.2026</a:t>
          </a:r>
        </a:p>
      </dgm:t>
    </dgm:pt>
    <dgm:pt modelId="{A6FF9072-B5D3-48BE-88A9-5CDB1FA32C47}" type="parTrans" cxnId="{B866DF0A-7B74-40B6-8D49-AAC357146EFB}">
      <dgm:prSet/>
      <dgm:spPr/>
      <dgm:t>
        <a:bodyPr/>
        <a:lstStyle/>
        <a:p>
          <a:endParaRPr lang="en-CH"/>
        </a:p>
      </dgm:t>
    </dgm:pt>
    <dgm:pt modelId="{2A697A4F-EEB3-489A-B1F8-953C5A1E6012}" type="sibTrans" cxnId="{B866DF0A-7B74-40B6-8D49-AAC357146EFB}">
      <dgm:prSet/>
      <dgm:spPr/>
      <dgm:t>
        <a:bodyPr/>
        <a:lstStyle/>
        <a:p>
          <a:endParaRPr lang="en-CH"/>
        </a:p>
      </dgm:t>
    </dgm:pt>
    <dgm:pt modelId="{D94A7063-AB8A-4366-A7F6-1E55C9494104}">
      <dgm:prSet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GAP List : 		28.02.2026</a:t>
          </a:r>
        </a:p>
      </dgm:t>
    </dgm:pt>
    <dgm:pt modelId="{0C089CB7-9F55-4B3D-A110-4F0E9D0F038E}" type="parTrans" cxnId="{577FE088-AE93-40E9-AE90-A94AB2A6CE3A}">
      <dgm:prSet/>
      <dgm:spPr/>
      <dgm:t>
        <a:bodyPr/>
        <a:lstStyle/>
        <a:p>
          <a:endParaRPr lang="en-CH"/>
        </a:p>
      </dgm:t>
    </dgm:pt>
    <dgm:pt modelId="{D8D356CC-571A-4048-AD62-366775C53460}" type="sibTrans" cxnId="{577FE088-AE93-40E9-AE90-A94AB2A6CE3A}">
      <dgm:prSet/>
      <dgm:spPr/>
      <dgm:t>
        <a:bodyPr/>
        <a:lstStyle/>
        <a:p>
          <a:endParaRPr lang="en-CH"/>
        </a:p>
      </dgm:t>
    </dgm:pt>
    <dgm:pt modelId="{01AD4D8F-FD08-48F0-AEB7-B448DB54A423}">
      <dgm:prSet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Customizations: 	15.04.2026</a:t>
          </a:r>
        </a:p>
      </dgm:t>
    </dgm:pt>
    <dgm:pt modelId="{5A8EE739-62EA-4B85-9C11-0BF47A1534E2}" type="parTrans" cxnId="{F20019C6-78AF-4376-BC02-9FFDE1CF154C}">
      <dgm:prSet/>
      <dgm:spPr/>
      <dgm:t>
        <a:bodyPr/>
        <a:lstStyle/>
        <a:p>
          <a:endParaRPr lang="en-CH"/>
        </a:p>
      </dgm:t>
    </dgm:pt>
    <dgm:pt modelId="{48EAD402-B59E-4910-85BC-43A3F506828F}" type="sibTrans" cxnId="{F20019C6-78AF-4376-BC02-9FFDE1CF154C}">
      <dgm:prSet/>
      <dgm:spPr/>
      <dgm:t>
        <a:bodyPr/>
        <a:lstStyle/>
        <a:p>
          <a:endParaRPr lang="en-CH"/>
        </a:p>
      </dgm:t>
    </dgm:pt>
    <dgm:pt modelId="{E30F9861-ACF8-4498-A5E0-F0C4D88B197E}">
      <dgm:prSet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UAT Testing		30.04.2026</a:t>
          </a:r>
        </a:p>
      </dgm:t>
    </dgm:pt>
    <dgm:pt modelId="{389BF959-CB48-4817-8A73-9083FB315655}" type="parTrans" cxnId="{49804CBE-A363-481F-BBDD-B4F3ADEA2819}">
      <dgm:prSet/>
      <dgm:spPr/>
      <dgm:t>
        <a:bodyPr/>
        <a:lstStyle/>
        <a:p>
          <a:endParaRPr lang="en-CH"/>
        </a:p>
      </dgm:t>
    </dgm:pt>
    <dgm:pt modelId="{652B03F1-6E7E-4F41-AEE6-9A4943868988}" type="sibTrans" cxnId="{49804CBE-A363-481F-BBDD-B4F3ADEA2819}">
      <dgm:prSet/>
      <dgm:spPr/>
      <dgm:t>
        <a:bodyPr/>
        <a:lstStyle/>
        <a:p>
          <a:endParaRPr lang="en-CH"/>
        </a:p>
      </dgm:t>
    </dgm:pt>
    <dgm:pt modelId="{C14E4781-52C1-4E14-A53C-239D3E83886B}">
      <dgm:prSet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Data Migration		15.05.2026</a:t>
          </a:r>
        </a:p>
      </dgm:t>
    </dgm:pt>
    <dgm:pt modelId="{B2A10FAE-EB5B-4F9A-B212-1EC4ABEA65A6}" type="parTrans" cxnId="{48B17BF3-548D-4B3F-946A-2733952DADB2}">
      <dgm:prSet/>
      <dgm:spPr/>
      <dgm:t>
        <a:bodyPr/>
        <a:lstStyle/>
        <a:p>
          <a:endParaRPr lang="en-CH"/>
        </a:p>
      </dgm:t>
    </dgm:pt>
    <dgm:pt modelId="{6F9E1F01-4E98-461C-804B-B0862AD0EB71}" type="sibTrans" cxnId="{48B17BF3-548D-4B3F-946A-2733952DADB2}">
      <dgm:prSet/>
      <dgm:spPr/>
      <dgm:t>
        <a:bodyPr/>
        <a:lstStyle/>
        <a:p>
          <a:endParaRPr lang="en-CH"/>
        </a:p>
      </dgm:t>
    </dgm:pt>
    <dgm:pt modelId="{F33678D0-CFD1-48CB-A0AD-A9873326B249}" type="pres">
      <dgm:prSet presAssocID="{D782044B-D78A-4E24-BFB1-BA31A61B51FD}" presName="diagram" presStyleCnt="0">
        <dgm:presLayoutVars>
          <dgm:dir/>
          <dgm:resizeHandles val="exact"/>
        </dgm:presLayoutVars>
      </dgm:prSet>
      <dgm:spPr/>
    </dgm:pt>
    <dgm:pt modelId="{D4C2AB03-C855-4D40-828C-731E5B2A09DD}" type="pres">
      <dgm:prSet presAssocID="{C55D71FE-9C6F-4575-818D-B2679897FC2D}" presName="node" presStyleLbl="node1" presStyleIdx="0" presStyleCnt="1" custLinFactNeighborY="-90">
        <dgm:presLayoutVars>
          <dgm:bulletEnabled val="1"/>
        </dgm:presLayoutVars>
      </dgm:prSet>
      <dgm:spPr/>
    </dgm:pt>
  </dgm:ptLst>
  <dgm:cxnLst>
    <dgm:cxn modelId="{B866DF0A-7B74-40B6-8D49-AAC357146EFB}" srcId="{C55D71FE-9C6F-4575-818D-B2679897FC2D}" destId="{220BCFCF-483F-4121-8BB4-EB6260E95B50}" srcOrd="0" destOrd="0" parTransId="{A6FF9072-B5D3-48BE-88A9-5CDB1FA32C47}" sibTransId="{2A697A4F-EEB3-489A-B1F8-953C5A1E6012}"/>
    <dgm:cxn modelId="{820CEC0E-53C8-4F2D-BE52-392F2F583278}" srcId="{C55D71FE-9C6F-4575-818D-B2679897FC2D}" destId="{DA97322B-B885-4A12-A79E-CF1869841BD5}" srcOrd="5" destOrd="0" parTransId="{5E5F42A5-DD79-4D90-B8AE-FA22C79FF925}" sibTransId="{05BD9C3C-EDD7-4D76-A749-60E53EDE3684}"/>
    <dgm:cxn modelId="{BC54730F-70B4-4EF0-821F-49872D306426}" type="presOf" srcId="{DA97322B-B885-4A12-A79E-CF1869841BD5}" destId="{D4C2AB03-C855-4D40-828C-731E5B2A09DD}" srcOrd="0" destOrd="6" presId="urn:microsoft.com/office/officeart/2005/8/layout/default"/>
    <dgm:cxn modelId="{4BB6FB1B-B62D-44A1-B0FA-0554FD7B3FE0}" type="presOf" srcId="{3E1B03EC-18D6-4D11-80F3-D1525C24B207}" destId="{D4C2AB03-C855-4D40-828C-731E5B2A09DD}" srcOrd="0" destOrd="7" presId="urn:microsoft.com/office/officeart/2005/8/layout/default"/>
    <dgm:cxn modelId="{426EFD26-730B-48A8-90CB-83626FBEEA13}" type="presOf" srcId="{220BCFCF-483F-4121-8BB4-EB6260E95B50}" destId="{D4C2AB03-C855-4D40-828C-731E5B2A09DD}" srcOrd="0" destOrd="1" presId="urn:microsoft.com/office/officeart/2005/8/layout/default"/>
    <dgm:cxn modelId="{A73C1D37-1E44-4860-913B-B69919FB87C6}" srcId="{D782044B-D78A-4E24-BFB1-BA31A61B51FD}" destId="{C55D71FE-9C6F-4575-818D-B2679897FC2D}" srcOrd="0" destOrd="0" parTransId="{E0873AA1-0BEF-4760-968F-9CC9BE50DCB6}" sibTransId="{DA74E528-4A6A-4214-82DC-8C1CE8970E8A}"/>
    <dgm:cxn modelId="{23382E4A-330A-47A4-8943-2E014187CEEA}" type="presOf" srcId="{D782044B-D78A-4E24-BFB1-BA31A61B51FD}" destId="{F33678D0-CFD1-48CB-A0AD-A9873326B249}" srcOrd="0" destOrd="0" presId="urn:microsoft.com/office/officeart/2005/8/layout/default"/>
    <dgm:cxn modelId="{8610377B-2C24-464C-8382-FE4EFCE2877B}" type="presOf" srcId="{E30F9861-ACF8-4498-A5E0-F0C4D88B197E}" destId="{D4C2AB03-C855-4D40-828C-731E5B2A09DD}" srcOrd="0" destOrd="4" presId="urn:microsoft.com/office/officeart/2005/8/layout/default"/>
    <dgm:cxn modelId="{577FE088-AE93-40E9-AE90-A94AB2A6CE3A}" srcId="{C55D71FE-9C6F-4575-818D-B2679897FC2D}" destId="{D94A7063-AB8A-4366-A7F6-1E55C9494104}" srcOrd="1" destOrd="0" parTransId="{0C089CB7-9F55-4B3D-A110-4F0E9D0F038E}" sibTransId="{D8D356CC-571A-4048-AD62-366775C53460}"/>
    <dgm:cxn modelId="{E6158A91-2688-4241-B49C-66CBB01F954E}" type="presOf" srcId="{C14E4781-52C1-4E14-A53C-239D3E83886B}" destId="{D4C2AB03-C855-4D40-828C-731E5B2A09DD}" srcOrd="0" destOrd="5" presId="urn:microsoft.com/office/officeart/2005/8/layout/default"/>
    <dgm:cxn modelId="{49804CBE-A363-481F-BBDD-B4F3ADEA2819}" srcId="{C55D71FE-9C6F-4575-818D-B2679897FC2D}" destId="{E30F9861-ACF8-4498-A5E0-F0C4D88B197E}" srcOrd="3" destOrd="0" parTransId="{389BF959-CB48-4817-8A73-9083FB315655}" sibTransId="{652B03F1-6E7E-4F41-AEE6-9A4943868988}"/>
    <dgm:cxn modelId="{F20019C6-78AF-4376-BC02-9FFDE1CF154C}" srcId="{C55D71FE-9C6F-4575-818D-B2679897FC2D}" destId="{01AD4D8F-FD08-48F0-AEB7-B448DB54A423}" srcOrd="2" destOrd="0" parTransId="{5A8EE739-62EA-4B85-9C11-0BF47A1534E2}" sibTransId="{48EAD402-B59E-4910-85BC-43A3F506828F}"/>
    <dgm:cxn modelId="{19D507CB-2F74-4A86-9E34-0D6B4C881EDA}" type="presOf" srcId="{C55D71FE-9C6F-4575-818D-B2679897FC2D}" destId="{D4C2AB03-C855-4D40-828C-731E5B2A09DD}" srcOrd="0" destOrd="0" presId="urn:microsoft.com/office/officeart/2005/8/layout/default"/>
    <dgm:cxn modelId="{446C2BCD-B96A-423E-B5CB-7EEC480C98C2}" type="presOf" srcId="{D94A7063-AB8A-4366-A7F6-1E55C9494104}" destId="{D4C2AB03-C855-4D40-828C-731E5B2A09DD}" srcOrd="0" destOrd="2" presId="urn:microsoft.com/office/officeart/2005/8/layout/default"/>
    <dgm:cxn modelId="{439D61D3-CEE4-4E77-A502-A27773AE1771}" srcId="{C55D71FE-9C6F-4575-818D-B2679897FC2D}" destId="{3E1B03EC-18D6-4D11-80F3-D1525C24B207}" srcOrd="6" destOrd="0" parTransId="{A9F76887-062B-4D1E-9B3A-7F8226DA9A00}" sibTransId="{ED043675-EEE5-48FB-8961-371EE10BF901}"/>
    <dgm:cxn modelId="{889081E8-3D05-496F-AFF3-451216F5406C}" type="presOf" srcId="{01AD4D8F-FD08-48F0-AEB7-B448DB54A423}" destId="{D4C2AB03-C855-4D40-828C-731E5B2A09DD}" srcOrd="0" destOrd="3" presId="urn:microsoft.com/office/officeart/2005/8/layout/default"/>
    <dgm:cxn modelId="{48B17BF3-548D-4B3F-946A-2733952DADB2}" srcId="{C55D71FE-9C6F-4575-818D-B2679897FC2D}" destId="{C14E4781-52C1-4E14-A53C-239D3E83886B}" srcOrd="4" destOrd="0" parTransId="{B2A10FAE-EB5B-4F9A-B212-1EC4ABEA65A6}" sibTransId="{6F9E1F01-4E98-461C-804B-B0862AD0EB71}"/>
    <dgm:cxn modelId="{0E6C7688-5270-4727-A2A6-0355B27D657E}" type="presParOf" srcId="{F33678D0-CFD1-48CB-A0AD-A9873326B249}" destId="{D4C2AB03-C855-4D40-828C-731E5B2A09DD}" srcOrd="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3C105-8377-4E73-A21C-1B17AAFDC4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50FAC57-0DEF-4F15-80B2-8E1947845F3B}">
      <dgm:prSet custT="1"/>
      <dgm:spPr/>
      <dgm:t>
        <a:bodyPr/>
        <a:lstStyle/>
        <a:p>
          <a:r>
            <a:rPr lang="en-US" sz="1500" dirty="0"/>
            <a:t>Use of a dedicated documentation portal</a:t>
          </a:r>
        </a:p>
        <a:p>
          <a:r>
            <a:rPr lang="en-US" sz="1100" dirty="0"/>
            <a:t>(current solution being selected/implemented by Open Squared)</a:t>
          </a:r>
          <a:endParaRPr lang="en-US" sz="1500" dirty="0"/>
        </a:p>
      </dgm:t>
    </dgm:pt>
    <dgm:pt modelId="{18344E97-B859-4C41-96AD-B71BEA85E914}" type="parTrans" cxnId="{CB194C75-1864-4199-B3F9-C72352796ECC}">
      <dgm:prSet/>
      <dgm:spPr/>
      <dgm:t>
        <a:bodyPr/>
        <a:lstStyle/>
        <a:p>
          <a:endParaRPr lang="en-US"/>
        </a:p>
      </dgm:t>
    </dgm:pt>
    <dgm:pt modelId="{6FF27D48-A492-4143-9A04-A61AF77F5E05}" type="sibTrans" cxnId="{CB194C75-1864-4199-B3F9-C72352796ECC}">
      <dgm:prSet/>
      <dgm:spPr/>
      <dgm:t>
        <a:bodyPr/>
        <a:lstStyle/>
        <a:p>
          <a:endParaRPr lang="en-US"/>
        </a:p>
      </dgm:t>
    </dgm:pt>
    <dgm:pt modelId="{08F632D8-50CE-4E3D-B5AF-B57F8B18D682}">
      <dgm:prSet/>
      <dgm:spPr/>
      <dgm:t>
        <a:bodyPr/>
        <a:lstStyle/>
        <a:p>
          <a:r>
            <a:rPr lang="en-US" dirty="0"/>
            <a:t>Meetings can be recorded for review and further sharing with ITSA Team members</a:t>
          </a:r>
        </a:p>
      </dgm:t>
    </dgm:pt>
    <dgm:pt modelId="{C727AF76-F433-4B5B-95EF-ECDC485D597D}" type="parTrans" cxnId="{22470A4C-135D-4B2D-B004-028183E592E1}">
      <dgm:prSet/>
      <dgm:spPr/>
      <dgm:t>
        <a:bodyPr/>
        <a:lstStyle/>
        <a:p>
          <a:endParaRPr lang="en-US"/>
        </a:p>
      </dgm:t>
    </dgm:pt>
    <dgm:pt modelId="{14E44399-A1D3-45E2-A5C1-7CBC2567C564}" type="sibTrans" cxnId="{22470A4C-135D-4B2D-B004-028183E592E1}">
      <dgm:prSet/>
      <dgm:spPr/>
      <dgm:t>
        <a:bodyPr/>
        <a:lstStyle/>
        <a:p>
          <a:endParaRPr lang="en-US"/>
        </a:p>
      </dgm:t>
    </dgm:pt>
    <dgm:pt modelId="{ACD68383-49B9-40AC-933B-792BA7E53890}" type="pres">
      <dgm:prSet presAssocID="{C953C105-8377-4E73-A21C-1B17AAFDC415}" presName="root" presStyleCnt="0">
        <dgm:presLayoutVars>
          <dgm:dir/>
          <dgm:resizeHandles val="exact"/>
        </dgm:presLayoutVars>
      </dgm:prSet>
      <dgm:spPr/>
    </dgm:pt>
    <dgm:pt modelId="{4B21D740-D51B-409E-8EEC-C208A83AF856}" type="pres">
      <dgm:prSet presAssocID="{D50FAC57-0DEF-4F15-80B2-8E1947845F3B}" presName="compNode" presStyleCnt="0"/>
      <dgm:spPr/>
    </dgm:pt>
    <dgm:pt modelId="{4CD057B0-FCDC-4893-9A53-2DDAFF24D8FF}" type="pres">
      <dgm:prSet presAssocID="{D50FAC57-0DEF-4F15-80B2-8E1947845F3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88B2DE4-47F1-4BD0-B8C3-E8F25F08D610}" type="pres">
      <dgm:prSet presAssocID="{D50FAC57-0DEF-4F15-80B2-8E1947845F3B}" presName="spaceRect" presStyleCnt="0"/>
      <dgm:spPr/>
    </dgm:pt>
    <dgm:pt modelId="{411CD2C5-B444-42C7-A761-4C59CDDEADFB}" type="pres">
      <dgm:prSet presAssocID="{D50FAC57-0DEF-4F15-80B2-8E1947845F3B}" presName="textRect" presStyleLbl="revTx" presStyleIdx="0" presStyleCnt="2">
        <dgm:presLayoutVars>
          <dgm:chMax val="1"/>
          <dgm:chPref val="1"/>
        </dgm:presLayoutVars>
      </dgm:prSet>
      <dgm:spPr/>
    </dgm:pt>
    <dgm:pt modelId="{695F5697-45B0-450F-9F4E-91489E1EFA41}" type="pres">
      <dgm:prSet presAssocID="{6FF27D48-A492-4143-9A04-A61AF77F5E05}" presName="sibTrans" presStyleCnt="0"/>
      <dgm:spPr/>
    </dgm:pt>
    <dgm:pt modelId="{145F6F3E-3FB5-419B-BC89-C9347392225D}" type="pres">
      <dgm:prSet presAssocID="{08F632D8-50CE-4E3D-B5AF-B57F8B18D682}" presName="compNode" presStyleCnt="0"/>
      <dgm:spPr/>
    </dgm:pt>
    <dgm:pt modelId="{56BF0F62-DBD7-4288-AAFF-000EDA8946E3}" type="pres">
      <dgm:prSet presAssocID="{08F632D8-50CE-4E3D-B5AF-B57F8B18D6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A455F45-2230-40F7-BCE5-92497565ED9B}" type="pres">
      <dgm:prSet presAssocID="{08F632D8-50CE-4E3D-B5AF-B57F8B18D682}" presName="spaceRect" presStyleCnt="0"/>
      <dgm:spPr/>
    </dgm:pt>
    <dgm:pt modelId="{B0032540-F95C-4821-814C-EC0DF9CFFDB9}" type="pres">
      <dgm:prSet presAssocID="{08F632D8-50CE-4E3D-B5AF-B57F8B18D68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F256902-6843-4A84-B7A2-00861AC6D052}" type="presOf" srcId="{C953C105-8377-4E73-A21C-1B17AAFDC415}" destId="{ACD68383-49B9-40AC-933B-792BA7E53890}" srcOrd="0" destOrd="0" presId="urn:microsoft.com/office/officeart/2018/2/layout/IconLabelList"/>
    <dgm:cxn modelId="{0B0C041B-7D85-420B-96A0-705CA37D12B1}" type="presOf" srcId="{D50FAC57-0DEF-4F15-80B2-8E1947845F3B}" destId="{411CD2C5-B444-42C7-A761-4C59CDDEADFB}" srcOrd="0" destOrd="0" presId="urn:microsoft.com/office/officeart/2018/2/layout/IconLabelList"/>
    <dgm:cxn modelId="{22470A4C-135D-4B2D-B004-028183E592E1}" srcId="{C953C105-8377-4E73-A21C-1B17AAFDC415}" destId="{08F632D8-50CE-4E3D-B5AF-B57F8B18D682}" srcOrd="1" destOrd="0" parTransId="{C727AF76-F433-4B5B-95EF-ECDC485D597D}" sibTransId="{14E44399-A1D3-45E2-A5C1-7CBC2567C564}"/>
    <dgm:cxn modelId="{1AF5EA4C-6638-42C2-810A-EB7F52FE77CA}" type="presOf" srcId="{08F632D8-50CE-4E3D-B5AF-B57F8B18D682}" destId="{B0032540-F95C-4821-814C-EC0DF9CFFDB9}" srcOrd="0" destOrd="0" presId="urn:microsoft.com/office/officeart/2018/2/layout/IconLabelList"/>
    <dgm:cxn modelId="{CB194C75-1864-4199-B3F9-C72352796ECC}" srcId="{C953C105-8377-4E73-A21C-1B17AAFDC415}" destId="{D50FAC57-0DEF-4F15-80B2-8E1947845F3B}" srcOrd="0" destOrd="0" parTransId="{18344E97-B859-4C41-96AD-B71BEA85E914}" sibTransId="{6FF27D48-A492-4143-9A04-A61AF77F5E05}"/>
    <dgm:cxn modelId="{4BAFBD47-85DF-46B5-80C8-E7CFD51337B5}" type="presParOf" srcId="{ACD68383-49B9-40AC-933B-792BA7E53890}" destId="{4B21D740-D51B-409E-8EEC-C208A83AF856}" srcOrd="0" destOrd="0" presId="urn:microsoft.com/office/officeart/2018/2/layout/IconLabelList"/>
    <dgm:cxn modelId="{8B53769C-70BB-44DB-A053-13B7AAF5756D}" type="presParOf" srcId="{4B21D740-D51B-409E-8EEC-C208A83AF856}" destId="{4CD057B0-FCDC-4893-9A53-2DDAFF24D8FF}" srcOrd="0" destOrd="0" presId="urn:microsoft.com/office/officeart/2018/2/layout/IconLabelList"/>
    <dgm:cxn modelId="{63E8633B-6DE2-44B8-96C8-9A483DBB6DC0}" type="presParOf" srcId="{4B21D740-D51B-409E-8EEC-C208A83AF856}" destId="{588B2DE4-47F1-4BD0-B8C3-E8F25F08D610}" srcOrd="1" destOrd="0" presId="urn:microsoft.com/office/officeart/2018/2/layout/IconLabelList"/>
    <dgm:cxn modelId="{C531DFF2-69D7-4811-B396-5030C1731EBE}" type="presParOf" srcId="{4B21D740-D51B-409E-8EEC-C208A83AF856}" destId="{411CD2C5-B444-42C7-A761-4C59CDDEADFB}" srcOrd="2" destOrd="0" presId="urn:microsoft.com/office/officeart/2018/2/layout/IconLabelList"/>
    <dgm:cxn modelId="{E72622C7-5ADD-4818-9120-1CAAD605E88F}" type="presParOf" srcId="{ACD68383-49B9-40AC-933B-792BA7E53890}" destId="{695F5697-45B0-450F-9F4E-91489E1EFA41}" srcOrd="1" destOrd="0" presId="urn:microsoft.com/office/officeart/2018/2/layout/IconLabelList"/>
    <dgm:cxn modelId="{B11E74D6-1B83-4297-95F6-3B4526A186A0}" type="presParOf" srcId="{ACD68383-49B9-40AC-933B-792BA7E53890}" destId="{145F6F3E-3FB5-419B-BC89-C9347392225D}" srcOrd="2" destOrd="0" presId="urn:microsoft.com/office/officeart/2018/2/layout/IconLabelList"/>
    <dgm:cxn modelId="{E2938175-E7F9-42EC-B662-3F6FF6C73E98}" type="presParOf" srcId="{145F6F3E-3FB5-419B-BC89-C9347392225D}" destId="{56BF0F62-DBD7-4288-AAFF-000EDA8946E3}" srcOrd="0" destOrd="0" presId="urn:microsoft.com/office/officeart/2018/2/layout/IconLabelList"/>
    <dgm:cxn modelId="{01E5D905-1E6E-481C-8C5C-FB404252B475}" type="presParOf" srcId="{145F6F3E-3FB5-419B-BC89-C9347392225D}" destId="{4A455F45-2230-40F7-BCE5-92497565ED9B}" srcOrd="1" destOrd="0" presId="urn:microsoft.com/office/officeart/2018/2/layout/IconLabelList"/>
    <dgm:cxn modelId="{B2BBAA96-D5A0-4053-952A-011978BB1830}" type="presParOf" srcId="{145F6F3E-3FB5-419B-BC89-C9347392225D}" destId="{B0032540-F95C-4821-814C-EC0DF9CFFD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FAD6-E409-4CE0-8098-9C83016BA411}">
      <dsp:nvSpPr>
        <dsp:cNvPr id="0" name=""/>
        <dsp:cNvSpPr/>
      </dsp:nvSpPr>
      <dsp:spPr>
        <a:xfrm>
          <a:off x="518185" y="735152"/>
          <a:ext cx="1475437" cy="1475437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C9C79-189F-4948-BF27-F2A0033DA603}">
      <dsp:nvSpPr>
        <dsp:cNvPr id="0" name=""/>
        <dsp:cNvSpPr/>
      </dsp:nvSpPr>
      <dsp:spPr>
        <a:xfrm>
          <a:off x="832623" y="104959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CA3E2-721E-4071-B4DD-CFDF597E4405}">
      <dsp:nvSpPr>
        <dsp:cNvPr id="0" name=""/>
        <dsp:cNvSpPr/>
      </dsp:nvSpPr>
      <dsp:spPr>
        <a:xfrm>
          <a:off x="46529" y="2670152"/>
          <a:ext cx="2418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2"/>
              </a:solidFill>
            </a:rPr>
            <a:t>ITSA needs TO REPLACE THE CURRENT CTRM Solution</a:t>
          </a:r>
        </a:p>
      </dsp:txBody>
      <dsp:txXfrm>
        <a:off x="46529" y="2670152"/>
        <a:ext cx="2418750" cy="787500"/>
      </dsp:txXfrm>
    </dsp:sp>
    <dsp:sp modelId="{E776A87E-8B64-4383-9890-A05A3732287E}">
      <dsp:nvSpPr>
        <dsp:cNvPr id="0" name=""/>
        <dsp:cNvSpPr/>
      </dsp:nvSpPr>
      <dsp:spPr>
        <a:xfrm>
          <a:off x="3360216" y="735152"/>
          <a:ext cx="1475437" cy="1475437"/>
        </a:xfrm>
        <a:prstGeom prst="ellipse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69BD-8B67-455F-93D4-C42171731D5C}">
      <dsp:nvSpPr>
        <dsp:cNvPr id="0" name=""/>
        <dsp:cNvSpPr/>
      </dsp:nvSpPr>
      <dsp:spPr>
        <a:xfrm>
          <a:off x="3674654" y="104959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12446-EA48-4DBA-9C48-84421578AB69}">
      <dsp:nvSpPr>
        <dsp:cNvPr id="0" name=""/>
        <dsp:cNvSpPr/>
      </dsp:nvSpPr>
      <dsp:spPr>
        <a:xfrm>
          <a:off x="2888560" y="2670152"/>
          <a:ext cx="2418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2"/>
              </a:solidFill>
            </a:rPr>
            <a:t>Key requirements include PERFORMANCE, PROCESS EFFICIENCY, APPLICATION MANAGEMENT,  Business Intelligence AND CONTINOUS IMPROVEMENT.</a:t>
          </a:r>
        </a:p>
      </dsp:txBody>
      <dsp:txXfrm>
        <a:off x="2888560" y="2670152"/>
        <a:ext cx="2418750" cy="787500"/>
      </dsp:txXfrm>
    </dsp:sp>
    <dsp:sp modelId="{4AA606E2-9920-4663-9733-1F76419CC5DC}">
      <dsp:nvSpPr>
        <dsp:cNvPr id="0" name=""/>
        <dsp:cNvSpPr/>
      </dsp:nvSpPr>
      <dsp:spPr>
        <a:xfrm>
          <a:off x="6202248" y="735152"/>
          <a:ext cx="1475437" cy="147543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8296A-2AE1-4393-A71D-7229F131D6B5}">
      <dsp:nvSpPr>
        <dsp:cNvPr id="0" name=""/>
        <dsp:cNvSpPr/>
      </dsp:nvSpPr>
      <dsp:spPr>
        <a:xfrm>
          <a:off x="6516685" y="104959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F43A-6D07-4DDF-A06C-6FB91204D1A8}">
      <dsp:nvSpPr>
        <dsp:cNvPr id="0" name=""/>
        <dsp:cNvSpPr/>
      </dsp:nvSpPr>
      <dsp:spPr>
        <a:xfrm>
          <a:off x="5730591" y="2670152"/>
          <a:ext cx="2418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2"/>
              </a:solidFill>
            </a:rPr>
            <a:t>The project DELIVERABLE IS THE </a:t>
          </a:r>
          <a:r>
            <a:rPr lang="en-US" sz="1100" kern="1200" dirty="0" err="1">
              <a:solidFill>
                <a:schemeClr val="tx2"/>
              </a:solidFill>
            </a:rPr>
            <a:t>trad’on</a:t>
          </a:r>
          <a:r>
            <a:rPr lang="en-US" sz="1100" kern="1200" dirty="0">
              <a:solidFill>
                <a:schemeClr val="tx2"/>
              </a:solidFill>
            </a:rPr>
            <a:t> </a:t>
          </a:r>
          <a:r>
            <a:rPr lang="en-US" sz="1100" kern="1200" dirty="0" err="1">
              <a:solidFill>
                <a:schemeClr val="tx2"/>
              </a:solidFill>
            </a:rPr>
            <a:t>ctrm</a:t>
          </a:r>
          <a:r>
            <a:rPr lang="en-US" sz="1100" kern="1200" dirty="0">
              <a:solidFill>
                <a:schemeClr val="tx2"/>
              </a:solidFill>
            </a:rPr>
            <a:t> Solution during q2 2026.</a:t>
          </a:r>
        </a:p>
      </dsp:txBody>
      <dsp:txXfrm>
        <a:off x="5730591" y="2670152"/>
        <a:ext cx="2418750" cy="78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2AB03-C855-4D40-828C-731E5B2A09DD}">
      <dsp:nvSpPr>
        <dsp:cNvPr id="0" name=""/>
        <dsp:cNvSpPr/>
      </dsp:nvSpPr>
      <dsp:spPr>
        <a:xfrm>
          <a:off x="604285" y="0"/>
          <a:ext cx="6987300" cy="4192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Kick-off Meeting: 	26.01.2026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GAP List : 		28.02.2026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Customizations: 	15.04.2026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UAT Testing		30.04.2026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Data Migration		15.05.2026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Go Live: 		</a:t>
          </a:r>
          <a:r>
            <a:rPr lang="en-US" sz="2400" kern="1200" dirty="0">
              <a:solidFill>
                <a:schemeClr val="tx1"/>
              </a:solidFill>
              <a:highlight>
                <a:srgbClr val="00FFFF"/>
              </a:highlight>
            </a:rPr>
            <a:t>31.05.2026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Close and Hypercare:	June</a:t>
          </a:r>
        </a:p>
      </dsp:txBody>
      <dsp:txXfrm>
        <a:off x="604285" y="0"/>
        <a:ext cx="6987300" cy="4192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057B0-FCDC-4893-9A53-2DDAFF24D8FF}">
      <dsp:nvSpPr>
        <dsp:cNvPr id="0" name=""/>
        <dsp:cNvSpPr/>
      </dsp:nvSpPr>
      <dsp:spPr>
        <a:xfrm>
          <a:off x="109981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CD2C5-B444-42C7-A761-4C59CDDEADFB}">
      <dsp:nvSpPr>
        <dsp:cNvPr id="0" name=""/>
        <dsp:cNvSpPr/>
      </dsp:nvSpPr>
      <dsp:spPr>
        <a:xfrm>
          <a:off x="8506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of a dedicated documentation portal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(current solution being selected/implemented by Open Squared)</a:t>
          </a:r>
          <a:endParaRPr lang="en-US" sz="1500" kern="1200" dirty="0"/>
        </a:p>
      </dsp:txBody>
      <dsp:txXfrm>
        <a:off x="85060" y="2776702"/>
        <a:ext cx="3690000" cy="720000"/>
      </dsp:txXfrm>
    </dsp:sp>
    <dsp:sp modelId="{56BF0F62-DBD7-4288-AAFF-000EDA8946E3}">
      <dsp:nvSpPr>
        <dsp:cNvPr id="0" name=""/>
        <dsp:cNvSpPr/>
      </dsp:nvSpPr>
      <dsp:spPr>
        <a:xfrm>
          <a:off x="543556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32540-F95C-4821-814C-EC0DF9CFFDB9}">
      <dsp:nvSpPr>
        <dsp:cNvPr id="0" name=""/>
        <dsp:cNvSpPr/>
      </dsp:nvSpPr>
      <dsp:spPr>
        <a:xfrm>
          <a:off x="442081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Meetings can be recorded for review and further sharing with ITSA Team members</a:t>
          </a:r>
        </a:p>
      </dsp:txBody>
      <dsp:txXfrm>
        <a:off x="4420810" y="2776702"/>
        <a:ext cx="369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0CD5-8CC5-48E2-9B86-B6AEE075A6A0}" type="datetimeFigureOut">
              <a:rPr lang="en-CH" smtClean="0"/>
              <a:t>22/01/2026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A8F02-E352-4308-A89D-34835929833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225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A8F02-E352-4308-A89D-348359298331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24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ixabay.com/en/cape-canaveral-florida-space-shuttle-7935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.duvernay@singa-associates.com" TargetMode="External"/><Relationship Id="rId2" Type="http://schemas.openxmlformats.org/officeDocument/2006/relationships/hyperlink" Target="mailto:t.chapman@singa-associat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.ogi@singa-associates.com" TargetMode="External"/><Relationship Id="rId4" Type="http://schemas.openxmlformats.org/officeDocument/2006/relationships/hyperlink" Target="mailto:l.barontini@open-squared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cket-launch-rocket-take-off-nasa-67641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a.open-squared.tech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168"/>
                    </a14:imgEffect>
                    <a14:imgEffect>
                      <a14:saturation sat="2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54845"/>
            <a:ext cx="9146283" cy="3899045"/>
          </a:xfrm>
          <a:solidFill>
            <a:schemeClr val="tx2">
              <a:lumMod val="50000"/>
              <a:alpha val="7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Kick-off Meeting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285" y="4704862"/>
            <a:ext cx="9143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46" y="3534656"/>
            <a:ext cx="8008722" cy="32351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Project: TRAD’ON 2026</a:t>
            </a:r>
          </a:p>
          <a:p>
            <a:pPr algn="l" defTabSz="914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Implementation of the CTRM Solution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algn="l" defTabSz="9144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C4C13-F4F7-4A3A-CA56-DFCD5BFFA9D0}"/>
              </a:ext>
            </a:extLst>
          </p:cNvPr>
          <p:cNvSpPr txBox="1"/>
          <p:nvPr/>
        </p:nvSpPr>
        <p:spPr>
          <a:xfrm>
            <a:off x="4461510" y="5802800"/>
            <a:ext cx="457962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Prepared by: Valter Marques, SINGA Associates SA</a:t>
            </a:r>
          </a:p>
          <a:p>
            <a:pPr algn="r" defTabSz="91440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Prepared for: </a:t>
            </a:r>
            <a:r>
              <a:rPr lang="en-US" sz="1200" dirty="0" err="1">
                <a:solidFill>
                  <a:schemeClr val="bg1"/>
                </a:solidFill>
              </a:rPr>
              <a:t>Interacid</a:t>
            </a:r>
            <a:r>
              <a:rPr lang="en-US" sz="1200" dirty="0">
                <a:solidFill>
                  <a:schemeClr val="bg1"/>
                </a:solidFill>
              </a:rPr>
              <a:t> Trading SA</a:t>
            </a:r>
          </a:p>
          <a:p>
            <a:pPr algn="r" defTabSz="9144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 algn="r" defTabSz="914400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Date: Thursday, January 22</a:t>
            </a:r>
            <a:r>
              <a:rPr lang="en-US" sz="1200" baseline="30000" dirty="0">
                <a:solidFill>
                  <a:schemeClr val="bg1"/>
                </a:solidFill>
              </a:rPr>
              <a:t>nd</a:t>
            </a:r>
            <a:r>
              <a:rPr lang="en-US" sz="1200" dirty="0">
                <a:solidFill>
                  <a:schemeClr val="bg1"/>
                </a:solidFill>
              </a:rPr>
              <a:t> 2026</a:t>
            </a:r>
            <a:endParaRPr lang="en-CH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44931-3D11-7A07-8AA7-648B224DF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AF571-EF0D-1A78-5087-DCB16E43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828283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Project Organization – Methodology and Stakeholders</a:t>
            </a:r>
            <a:endParaRPr lang="en-US" sz="3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05" y="1699294"/>
            <a:ext cx="6800851" cy="184665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PT" sz="1700" dirty="0"/>
              <a:t>Project Methodology:	Based on PMI best practices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1700" dirty="0"/>
              <a:t>Project Sponsor:		MUSE Jean-François</a:t>
            </a:r>
          </a:p>
          <a:p>
            <a:pPr marL="0" indent="0">
              <a:lnSpc>
                <a:spcPct val="90000"/>
              </a:lnSpc>
              <a:buNone/>
            </a:pPr>
            <a:endParaRPr lang="pt-PT" sz="1700" dirty="0"/>
          </a:p>
          <a:p>
            <a:pPr marL="0" indent="0">
              <a:lnSpc>
                <a:spcPct val="90000"/>
              </a:lnSpc>
              <a:buNone/>
            </a:pPr>
            <a:r>
              <a:rPr lang="pt-PT" sz="1400" dirty="0"/>
              <a:t>Project Management Team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1400" dirty="0"/>
              <a:t>SINGA/OS: 				MARQUES Valter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1400" dirty="0"/>
              <a:t>ITSA:					ZACCARINI Stève</a:t>
            </a:r>
          </a:p>
          <a:p>
            <a:pPr marL="0" indent="0">
              <a:lnSpc>
                <a:spcPct val="90000"/>
              </a:lnSpc>
              <a:buNone/>
            </a:pPr>
            <a:endParaRPr lang="pt-PT" sz="1700" dirty="0"/>
          </a:p>
        </p:txBody>
      </p:sp>
      <p:pic>
        <p:nvPicPr>
          <p:cNvPr id="1026" name="Picture 2" descr="PMI Logo PNG Transparent &amp; SVG Vector - Freebie Supply">
            <a:extLst>
              <a:ext uri="{FF2B5EF4-FFF2-40B4-BE49-F238E27FC236}">
                <a16:creationId xmlns:a16="http://schemas.microsoft.com/office/drawing/2014/main" id="{746F76CA-FC06-BEAF-17AD-8DA73290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68" y="1655276"/>
            <a:ext cx="682799" cy="6827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B7C99-A732-7A2A-867E-256C0AFEEE51}"/>
              </a:ext>
            </a:extLst>
          </p:cNvPr>
          <p:cNvSpPr txBox="1"/>
          <p:nvPr/>
        </p:nvSpPr>
        <p:spPr>
          <a:xfrm>
            <a:off x="1468799" y="4059752"/>
            <a:ext cx="683523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fontAlgn="base"/>
            <a:r>
              <a:rPr lang="pt-PT" sz="1400" dirty="0">
                <a:solidFill>
                  <a:srgbClr val="000000"/>
                </a:solidFill>
                <a:latin typeface="inherit"/>
              </a:rPr>
              <a:t>General PM Monitoring and Business Contact</a:t>
            </a:r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:  	Jean-François/Stève</a:t>
            </a:r>
            <a:endParaRPr lang="pt-PT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 fontAlgn="base"/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Trade:			                   		Jérémie/Stéphane/Shi-Han  </a:t>
            </a:r>
            <a:endParaRPr lang="pt-PT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 fontAlgn="base"/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Finance:            			      	Stève/Javier</a:t>
            </a:r>
            <a:endParaRPr lang="pt-PT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 fontAlgn="base"/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Accounting and future interface with BC: </a:t>
            </a:r>
            <a:r>
              <a:rPr lang="pt-PT" sz="1400" dirty="0">
                <a:solidFill>
                  <a:srgbClr val="000000"/>
                </a:solidFill>
                <a:latin typeface="inherit"/>
              </a:rPr>
              <a:t>		</a:t>
            </a:r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Javier/Stève</a:t>
            </a:r>
            <a:endParaRPr lang="pt-PT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 fontAlgn="base"/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Operations and Logistics:     		       	Gregory/Oliver/Angela</a:t>
            </a:r>
            <a:endParaRPr lang="pt-PT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 fontAlgn="base"/>
            <a:r>
              <a:rPr lang="pt-PT" sz="1400" dirty="0">
                <a:solidFill>
                  <a:srgbClr val="000000"/>
                </a:solidFill>
                <a:latin typeface="inherit"/>
              </a:rPr>
              <a:t>Demurrage:							Grégory/Olivier</a:t>
            </a:r>
            <a:endParaRPr lang="pt-PT" sz="14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marR="0" algn="l" fontAlgn="base"/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IT/Infrastructure:    			    		Cyber Network/Javier/Shi-Han    </a:t>
            </a:r>
            <a:endParaRPr lang="pt-PT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marR="0" algn="l" fontAlgn="base"/>
            <a:r>
              <a:rPr lang="pt-PT" sz="1600" dirty="0">
                <a:solidFill>
                  <a:srgbClr val="000000"/>
                </a:solidFill>
                <a:latin typeface="Aptos" panose="020B0004020202020204" pitchFamily="34" charset="0"/>
              </a:rPr>
              <a:t>Compliance/</a:t>
            </a:r>
            <a:r>
              <a:rPr lang="pt-PT" sz="1400" b="0" i="0" dirty="0">
                <a:solidFill>
                  <a:srgbClr val="000000"/>
                </a:solidFill>
                <a:effectLst/>
                <a:latin typeface="inherit"/>
              </a:rPr>
              <a:t>Legal:             			Jean-François/Stève    </a:t>
            </a:r>
            <a:endParaRPr lang="pt-PT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51E72-1A4C-8CC8-E03B-F15D175F3326}"/>
              </a:ext>
            </a:extLst>
          </p:cNvPr>
          <p:cNvSpPr txBox="1"/>
          <p:nvPr/>
        </p:nvSpPr>
        <p:spPr>
          <a:xfrm>
            <a:off x="1468799" y="3618186"/>
            <a:ext cx="601652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Subject Matter Experts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299479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pt-PT" sz="3500">
                <a:solidFill>
                  <a:srgbClr val="FFFFFF"/>
                </a:solidFill>
              </a:rPr>
              <a:t>Assumptions and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963778"/>
            <a:ext cx="7293023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Assumptions:</a:t>
            </a:r>
          </a:p>
          <a:p>
            <a:r>
              <a:rPr lang="en-US" sz="1700" dirty="0"/>
              <a:t>SME will be available during the project implementation (10-20% workload)</a:t>
            </a:r>
          </a:p>
          <a:p>
            <a:r>
              <a:rPr lang="en-US" sz="1700" dirty="0"/>
              <a:t>All project team members will manage project activities efficiently</a:t>
            </a:r>
          </a:p>
          <a:p>
            <a:r>
              <a:rPr lang="en-US" sz="1700" dirty="0"/>
              <a:t>Processes and workflows are stable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Constraints:</a:t>
            </a:r>
          </a:p>
          <a:p>
            <a:r>
              <a:rPr lang="en-US" sz="1700" dirty="0"/>
              <a:t>Time constraints related to business workload</a:t>
            </a:r>
          </a:p>
          <a:p>
            <a:r>
              <a:rPr lang="en-US" sz="1700" dirty="0"/>
              <a:t>Advance notice for attendance or delivery issues</a:t>
            </a:r>
          </a:p>
          <a:p>
            <a:r>
              <a:rPr lang="en-US" sz="1700" dirty="0"/>
              <a:t>Use of personal devices and adherence to meeting etiquette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pt-PT" sz="3500">
                <a:solidFill>
                  <a:srgbClr val="FFFFFF"/>
                </a:solidFill>
              </a:rPr>
              <a:t>Meetings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Audience:</a:t>
            </a:r>
          </a:p>
          <a:p>
            <a:r>
              <a:rPr lang="en-US" sz="1700" dirty="0"/>
              <a:t> Remote meetings using Teams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Preparation:</a:t>
            </a:r>
          </a:p>
          <a:p>
            <a:r>
              <a:rPr lang="en-US" sz="1700" dirty="0"/>
              <a:t>Clear objectives and agenda</a:t>
            </a:r>
          </a:p>
          <a:p>
            <a:r>
              <a:rPr lang="en-US" sz="1700" dirty="0"/>
              <a:t>Updated schedules in Outlook to avoid conflicts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t-PT" sz="3500">
                <a:solidFill>
                  <a:srgbClr val="FFFFFF"/>
                </a:solidFill>
              </a:rPr>
              <a:t>Documents Sharing and Recordings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586ECB7-736E-DD94-8E12-2F6976311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5240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93518-A73B-1D73-AF54-0CC63066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Project Ground Rules</a:t>
            </a:r>
            <a:endParaRPr lang="en-CH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35F5-9B0B-2B6D-AF99-B62B1C3F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lnSpcReduction="10000"/>
          </a:bodyPr>
          <a:lstStyle/>
          <a:p>
            <a:pPr marL="0" marR="57150" lvl="0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300" b="1" kern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Language:</a:t>
            </a:r>
            <a:endParaRPr lang="en-CH" sz="1300" b="1" kern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Meetings 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Activities 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Workshops and Demos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(written, verbal)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deliverables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0">
              <a:lnSpc>
                <a:spcPct val="90000"/>
              </a:lnSpc>
              <a:buNone/>
            </a:pPr>
            <a:endParaRPr lang="en-US" sz="13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0">
              <a:lnSpc>
                <a:spcPct val="90000"/>
              </a:lnSpc>
              <a:buNone/>
            </a:pPr>
            <a:r>
              <a:rPr lang="en-US" sz="13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all be done in the English language</a:t>
            </a:r>
          </a:p>
          <a:p>
            <a:pPr marL="400050" indent="0">
              <a:lnSpc>
                <a:spcPct val="90000"/>
              </a:lnSpc>
              <a:buNone/>
            </a:pPr>
            <a:endParaRPr lang="en-US" sz="13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0">
              <a:lnSpc>
                <a:spcPct val="90000"/>
              </a:lnSpc>
              <a:buNone/>
            </a:pPr>
            <a:r>
              <a:rPr lang="en-US" sz="13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  <a:r>
              <a:rPr lang="en-US" sz="13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shall be used when 100% of the audience speaks French and there is no need to reuse the contents of the meeting (i.e. Training, Meeting Recording to extra audience, ….)</a:t>
            </a:r>
            <a:endParaRPr lang="en-US" sz="13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>
              <a:lnSpc>
                <a:spcPct val="90000"/>
              </a:lnSpc>
            </a:pPr>
            <a:endParaRPr lang="en-US" sz="1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7150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300" b="1" kern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Rules:</a:t>
            </a:r>
            <a:endParaRPr lang="en-CH" sz="1300" b="1" kern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>
              <a:lnSpc>
                <a:spcPct val="90000"/>
              </a:lnSpc>
            </a:pPr>
            <a:r>
              <a:rPr lang="en-US" sz="13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parallel communication </a:t>
            </a: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avoid redundancy and miscoordination of activities. Please </a:t>
            </a:r>
            <a:r>
              <a:rPr lang="en-US" sz="13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coordinate all issues</a:t>
            </a: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Project Management Team.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>
              <a:lnSpc>
                <a:spcPct val="90000"/>
              </a:lnSpc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 free to </a:t>
            </a:r>
            <a:r>
              <a:rPr lang="en-US" sz="13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 up</a:t>
            </a: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during and before/after the Workshops with the Project Management Team, however, everyone involved must </a:t>
            </a:r>
            <a:r>
              <a:rPr lang="en-US" sz="13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stick to the subject</a:t>
            </a: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3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side-conversations</a:t>
            </a: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>
              <a:lnSpc>
                <a:spcPct val="90000"/>
              </a:lnSpc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notes are taken by a pre-designed participant/digital assistant in case of need.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0">
              <a:lnSpc>
                <a:spcPct val="90000"/>
              </a:lnSpc>
              <a:buNone/>
            </a:pP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57150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300" b="1" kern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Terminology:</a:t>
            </a:r>
            <a:endParaRPr lang="en-CH" sz="1300" b="1" kern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>
              <a:lnSpc>
                <a:spcPct val="90000"/>
              </a:lnSpc>
            </a:pPr>
            <a:r>
              <a:rPr lang="en-US" sz="13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questions about functionalities, terminology or terms used for which you are not familiar with. There are no stupid questions, open-up your concerns so things are cleared faster.</a:t>
            </a:r>
            <a:endParaRPr lang="en-CH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F15E2-0068-76D5-CE6F-331384C6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2700" dirty="0">
                <a:solidFill>
                  <a:srgbClr val="FFFFFF"/>
                </a:solidFill>
              </a:rPr>
              <a:t>Communication Plan</a:t>
            </a:r>
            <a:endParaRPr lang="en-CH" sz="2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18D8A-2417-E9F3-54C7-87E09FBB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514350"/>
            <a:r>
              <a:rPr lang="en-US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Management software (Plane) will be used to share status of the project </a:t>
            </a:r>
            <a:r>
              <a:rPr lang="en-US" sz="17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ITSA Project Team members.</a:t>
            </a:r>
          </a:p>
          <a:p>
            <a:pPr marL="171450" indent="0">
              <a:buNone/>
            </a:pPr>
            <a:endParaRPr lang="en-US" sz="17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/>
            <a:r>
              <a:rPr lang="en-US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weekly Project Management meeting will be held. The Project Management team will verbally report the status of the project, its progress, its alignment with the budget and ask for advice/decision on any issue that might be occurring.</a:t>
            </a:r>
            <a:endParaRPr lang="en-CH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2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2A502-2B67-F6BC-2208-8D5CDC1F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SINGA &amp; OPEN SQUARED Contacts</a:t>
            </a:r>
            <a:endParaRPr lang="en-CH" sz="35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FBD358-67D6-54D1-235F-07F118EF4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071972"/>
              </p:ext>
            </p:extLst>
          </p:nvPr>
        </p:nvGraphicFramePr>
        <p:xfrm>
          <a:off x="483042" y="2839916"/>
          <a:ext cx="8352573" cy="21905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73252">
                  <a:extLst>
                    <a:ext uri="{9D8B030D-6E8A-4147-A177-3AD203B41FA5}">
                      <a16:colId xmlns:a16="http://schemas.microsoft.com/office/drawing/2014/main" val="1929141018"/>
                    </a:ext>
                  </a:extLst>
                </a:gridCol>
                <a:gridCol w="2420501">
                  <a:extLst>
                    <a:ext uri="{9D8B030D-6E8A-4147-A177-3AD203B41FA5}">
                      <a16:colId xmlns:a16="http://schemas.microsoft.com/office/drawing/2014/main" val="836425690"/>
                    </a:ext>
                  </a:extLst>
                </a:gridCol>
                <a:gridCol w="1320273">
                  <a:extLst>
                    <a:ext uri="{9D8B030D-6E8A-4147-A177-3AD203B41FA5}">
                      <a16:colId xmlns:a16="http://schemas.microsoft.com/office/drawing/2014/main" val="1159799731"/>
                    </a:ext>
                  </a:extLst>
                </a:gridCol>
                <a:gridCol w="1381046">
                  <a:extLst>
                    <a:ext uri="{9D8B030D-6E8A-4147-A177-3AD203B41FA5}">
                      <a16:colId xmlns:a16="http://schemas.microsoft.com/office/drawing/2014/main" val="3175961598"/>
                    </a:ext>
                  </a:extLst>
                </a:gridCol>
                <a:gridCol w="1757501">
                  <a:extLst>
                    <a:ext uri="{9D8B030D-6E8A-4147-A177-3AD203B41FA5}">
                      <a16:colId xmlns:a16="http://schemas.microsoft.com/office/drawing/2014/main" val="2594600987"/>
                    </a:ext>
                  </a:extLst>
                </a:gridCol>
              </a:tblGrid>
              <a:tr h="54762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MARQUES Valter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u="sng" dirty="0">
                          <a:solidFill>
                            <a:schemeClr val="accent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v.marques@singa-associates.com</a:t>
                      </a:r>
                      <a:endParaRPr lang="en-CH" sz="18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+41 79 816 91 06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PM/Business Analyst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60100"/>
                  </a:ext>
                </a:extLst>
              </a:tr>
              <a:tr h="54762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DUVERNAY Sylvain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u="sng">
                          <a:solidFill>
                            <a:schemeClr val="accent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s.duvernay@singa-associates.com</a:t>
                      </a:r>
                      <a:endParaRPr lang="en-CH" sz="1800" b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+41 79 258 06 52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BI/Business Analyst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533419"/>
                  </a:ext>
                </a:extLst>
              </a:tr>
              <a:tr h="54762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BARONTINI Laurent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u="sng" dirty="0">
                          <a:solidFill>
                            <a:schemeClr val="accent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l.barontini@open-squared.com</a:t>
                      </a:r>
                      <a:endParaRPr lang="en-CH" sz="18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497239"/>
                  </a:ext>
                </a:extLst>
              </a:tr>
              <a:tr h="54762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OGI Mélanie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u="sng" dirty="0">
                          <a:solidFill>
                            <a:schemeClr val="accent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m.ogi@singa-associates.com</a:t>
                      </a:r>
                      <a:endParaRPr lang="en-CH" sz="18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+41 22 335 62 68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+41 78 692 24 18</a:t>
                      </a:r>
                      <a:endParaRPr lang="en-CH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Project Coordinator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26" marR="1143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73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12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cket taking off from a launch pad&#10;&#10;Description automatically generated">
            <a:extLst>
              <a:ext uri="{FF2B5EF4-FFF2-40B4-BE49-F238E27FC236}">
                <a16:creationId xmlns:a16="http://schemas.microsoft.com/office/drawing/2014/main" id="{793D967B-296F-7026-9DBA-70219B944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091" r="-2" b="3198"/>
          <a:stretch/>
        </p:blipFill>
        <p:spPr>
          <a:xfrm>
            <a:off x="20" y="10"/>
            <a:ext cx="520227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127F-30CA-31E9-722D-1BDB48E7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1251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Thank you for your attention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397348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pt-PT" sz="3500" dirty="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5861199" cy="36833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Project Background and Objectives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Trad’on</a:t>
            </a:r>
            <a:r>
              <a:rPr lang="en-US" sz="1600" dirty="0"/>
              <a:t> Solution Overview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Project Preliminary Scope: Phases (Preliminary Execution Plan)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Project Milestones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altLang="en-CH" sz="1600" dirty="0">
                <a:latin typeface="+mj-lt"/>
              </a:rPr>
              <a:t>Data &amp; migration approach (high level)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WIP and Next Steps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Project Organization – Methodology and Stakeholders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Assumptions and Constraints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Meetings Organization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Documents Sharing and Recordings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PM Ground Rules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Project Monitoring and Communication Plan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Contact Details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t-PT" sz="3500">
                <a:solidFill>
                  <a:srgbClr val="FFFFFF"/>
                </a:solidFill>
              </a:rPr>
              <a:t>Background and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BDDC4D-0EEF-D194-532B-8F937E97B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56958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1BC3E-1D31-DBBF-C46E-75A8FA93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8C8A6-1B90-B99C-BE96-0ECED138D44F}"/>
              </a:ext>
            </a:extLst>
          </p:cNvPr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Solution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4BB30-9ABD-9019-C9CE-F22B4A1859CF}"/>
              </a:ext>
            </a:extLst>
          </p:cNvPr>
          <p:cNvSpPr txBox="1"/>
          <p:nvPr/>
        </p:nvSpPr>
        <p:spPr>
          <a:xfrm>
            <a:off x="4815840" y="1760220"/>
            <a:ext cx="4217670" cy="4949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Risk, Hedging &amp; Markets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Market Data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(Futures, Indexes, FX rates)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Hedging Instruments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(Futures, swaps, internal hedges)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Exposure Monitoring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(Price risk, FX risk, mark-to-market)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P&amp;L Analysis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(Realized and unrealized P&amp;L)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200" kern="120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Reporting, BI &amp; Analytics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Standard Operational Reports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(Positions, exposures, P&amp;L)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Accounting &amp; Compliance Reports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(Audit files, statutory extracts)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BI &amp; Dashboards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(Interactive dashboards, KPIs)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Data Export &amp; Integration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(Excel, API, external systems)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200" b="1" kern="120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Automation &amp; Integration</a:t>
            </a:r>
            <a:endParaRPr lang="en-US" sz="1200" kern="1200" dirty="0">
              <a:latin typeface="+mn-lt"/>
              <a:ea typeface="+mn-ea"/>
              <a:cs typeface="+mn-cs"/>
            </a:endParaRP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Business Rules &amp; Automation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(Automated postings, workflows)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Interfaces &amp; APIs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(Market data, banks, external tools)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dirty="0">
                <a:latin typeface="+mn-lt"/>
                <a:ea typeface="+mn-ea"/>
                <a:cs typeface="+mn-cs"/>
              </a:rPr>
              <a:t>Notifications &amp; Controls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(Alerts, exceptions, validations)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116BBF-82EA-F34B-86A4-61216496A212}"/>
              </a:ext>
            </a:extLst>
          </p:cNvPr>
          <p:cNvSpPr txBox="1">
            <a:spLocks/>
          </p:cNvSpPr>
          <p:nvPr/>
        </p:nvSpPr>
        <p:spPr>
          <a:xfrm>
            <a:off x="304800" y="1710690"/>
            <a:ext cx="4339590" cy="503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/>
              <a:t>Foundation</a:t>
            </a:r>
          </a:p>
          <a:p>
            <a:r>
              <a:rPr lang="en-US" sz="1200" b="1" dirty="0"/>
              <a:t>Company &amp; Organization </a:t>
            </a:r>
            <a:r>
              <a:rPr lang="en-US" sz="1200" dirty="0"/>
              <a:t>(Legal entities, business units, users, roles)</a:t>
            </a:r>
          </a:p>
          <a:p>
            <a:r>
              <a:rPr lang="en-US" sz="1200" b="1" dirty="0"/>
              <a:t>Master Data Management </a:t>
            </a:r>
            <a:r>
              <a:rPr lang="en-US" sz="1200" dirty="0"/>
              <a:t>(Products, counterparties, locations, currencies)</a:t>
            </a:r>
          </a:p>
          <a:p>
            <a:r>
              <a:rPr lang="en-US" sz="1200" b="1" dirty="0"/>
              <a:t>Workflow &amp; Security </a:t>
            </a:r>
            <a:r>
              <a:rPr lang="en-US" sz="1200" dirty="0"/>
              <a:t>(User access rights, validations, approvals)</a:t>
            </a:r>
          </a:p>
          <a:p>
            <a:pPr marL="457200" lvl="1" indent="0">
              <a:buFont typeface="Arial"/>
              <a:buNone/>
            </a:pPr>
            <a:endParaRPr lang="en-US" sz="1200" dirty="0"/>
          </a:p>
          <a:p>
            <a:pPr marL="0" indent="0">
              <a:buFont typeface="Arial"/>
              <a:buNone/>
            </a:pPr>
            <a:r>
              <a:rPr lang="en-US" sz="1200" b="1" dirty="0"/>
              <a:t>Commodity Trading Core (</a:t>
            </a:r>
            <a:r>
              <a:rPr lang="en-US" sz="1200" b="1" dirty="0" err="1"/>
              <a:t>Trad’on</a:t>
            </a:r>
            <a:r>
              <a:rPr lang="en-US" sz="1200" b="1" dirty="0"/>
              <a:t>)</a:t>
            </a:r>
          </a:p>
          <a:p>
            <a:r>
              <a:rPr lang="en-US" sz="1200" b="1" dirty="0"/>
              <a:t>Trade Capture </a:t>
            </a:r>
            <a:r>
              <a:rPr lang="en-US" sz="1200" dirty="0"/>
              <a:t>(Strategies, Purchase &amp; sales contracts, amendments, confirmations, Initiation)</a:t>
            </a:r>
          </a:p>
          <a:p>
            <a:r>
              <a:rPr lang="en-US" sz="1200" b="1" dirty="0"/>
              <a:t>Contract Lifecycle </a:t>
            </a:r>
            <a:r>
              <a:rPr lang="en-US" sz="1200" dirty="0"/>
              <a:t>(From deal capture to final settlement)</a:t>
            </a:r>
          </a:p>
          <a:p>
            <a:r>
              <a:rPr lang="en-US" sz="1200" b="1" dirty="0"/>
              <a:t>Pricing &amp; Exposure </a:t>
            </a:r>
            <a:r>
              <a:rPr lang="en-US" sz="1200" dirty="0"/>
              <a:t>(Contract pricing &amp; underlying curves)</a:t>
            </a:r>
          </a:p>
          <a:p>
            <a:r>
              <a:rPr lang="en-US" sz="1200" b="1" dirty="0"/>
              <a:t>Position Management (</a:t>
            </a:r>
            <a:r>
              <a:rPr lang="en-US" sz="1200" dirty="0"/>
              <a:t>Physical positions by product, location, period)</a:t>
            </a:r>
          </a:p>
          <a:p>
            <a:pPr marL="0" indent="0">
              <a:buFont typeface="Arial"/>
              <a:buNone/>
            </a:pPr>
            <a:endParaRPr lang="en-US" sz="1200" dirty="0"/>
          </a:p>
          <a:p>
            <a:pPr marL="0" indent="0">
              <a:buFont typeface="Arial"/>
              <a:buNone/>
            </a:pPr>
            <a:r>
              <a:rPr lang="en-US" sz="1200" b="1" dirty="0"/>
              <a:t>Logistics &amp; Operations</a:t>
            </a:r>
          </a:p>
          <a:p>
            <a:r>
              <a:rPr lang="en-US" sz="1200" b="1" dirty="0"/>
              <a:t>Logistics Management </a:t>
            </a:r>
            <a:r>
              <a:rPr lang="en-US" sz="1200" dirty="0"/>
              <a:t>(Shipments, deliveries, receipts)</a:t>
            </a:r>
          </a:p>
          <a:p>
            <a:r>
              <a:rPr lang="en-US" sz="1200" b="1" dirty="0"/>
              <a:t>Demurrage Management</a:t>
            </a:r>
            <a:r>
              <a:rPr lang="en-US" sz="1200" dirty="0"/>
              <a:t> (Formula &amp; Calculations)</a:t>
            </a:r>
          </a:p>
          <a:p>
            <a:r>
              <a:rPr lang="en-US" sz="1200" b="1" dirty="0"/>
              <a:t>Stock &amp; Inventory </a:t>
            </a:r>
            <a:r>
              <a:rPr lang="en-US" sz="1200" dirty="0"/>
              <a:t>(Warehouse, in-transit, ownership tracking)</a:t>
            </a:r>
          </a:p>
          <a:p>
            <a:r>
              <a:rPr lang="en-US" sz="1200" b="1" dirty="0"/>
              <a:t>Linkages and Quality Mgt </a:t>
            </a:r>
            <a:r>
              <a:rPr lang="en-US" sz="1200" dirty="0"/>
              <a:t>(Matching, quality attributes)</a:t>
            </a:r>
          </a:p>
          <a:p>
            <a:r>
              <a:rPr lang="en-US" sz="1200" b="1" dirty="0"/>
              <a:t>Operational Costs </a:t>
            </a:r>
            <a:r>
              <a:rPr lang="en-US" sz="1200" dirty="0"/>
              <a:t>(Freight, handling, insurance, storage…)</a:t>
            </a:r>
          </a:p>
          <a:p>
            <a:pPr marL="0" indent="0">
              <a:buFont typeface="Arial"/>
              <a:buNone/>
            </a:pPr>
            <a:endParaRPr lang="en-US" sz="1200" b="1" dirty="0"/>
          </a:p>
          <a:p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199592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5821D-2281-9A11-42BB-0D402A05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50872-D505-3D36-B717-E62912A9590C}"/>
              </a:ext>
            </a:extLst>
          </p:cNvPr>
          <p:cNvSpPr txBox="1"/>
          <p:nvPr/>
        </p:nvSpPr>
        <p:spPr>
          <a:xfrm>
            <a:off x="524785" y="353160"/>
            <a:ext cx="8253455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Solution Overview - </a:t>
            </a:r>
            <a:r>
              <a:rPr lang="en-US" sz="3500" dirty="0">
                <a:solidFill>
                  <a:srgbClr val="FFFFFF"/>
                </a:solidFill>
              </a:rPr>
              <a:t>Tradon and BI Look and Feel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9A4A4-0BA0-0F2D-AB28-4FB1D2F0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9" y="1928621"/>
            <a:ext cx="5734703" cy="3437235"/>
          </a:xfrm>
          <a:prstGeom prst="rect">
            <a:avLst/>
          </a:prstGeom>
        </p:spPr>
      </p:pic>
      <p:pic>
        <p:nvPicPr>
          <p:cNvPr id="2054" name="Picture 6" descr="Lightning-Fast Performance">
            <a:extLst>
              <a:ext uri="{FF2B5EF4-FFF2-40B4-BE49-F238E27FC236}">
                <a16:creationId xmlns:a16="http://schemas.microsoft.com/office/drawing/2014/main" id="{E60DEB51-E672-6F57-A255-B351837D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887" y="1635384"/>
            <a:ext cx="5096226" cy="27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162A7-E1E7-1D34-748D-450C72611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97" y="3482939"/>
            <a:ext cx="5771964" cy="3170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9ED48-64C5-CB96-88F9-739DD0F87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579" y="2587583"/>
            <a:ext cx="3848316" cy="21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2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pt-PT" sz="3500">
                <a:solidFill>
                  <a:srgbClr val="FFFFFF"/>
                </a:solidFill>
              </a:rPr>
              <a:t>Project Preliminary 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DDC00-AA04-F380-A103-30C7E9EDCE6A}"/>
              </a:ext>
            </a:extLst>
          </p:cNvPr>
          <p:cNvSpPr txBox="1"/>
          <p:nvPr/>
        </p:nvSpPr>
        <p:spPr>
          <a:xfrm>
            <a:off x="232022" y="2207429"/>
            <a:ext cx="19405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00" b="1" dirty="0"/>
              <a:t>Phase 1 – Reference Data &amp; Layout Foundations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Definition and setup of reference/master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Legal entities, products, counterparties, currencies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Accounting structure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Preparation of document layouts and templates</a:t>
            </a:r>
            <a:br>
              <a:rPr lang="en-US" sz="800" dirty="0"/>
            </a:br>
            <a:r>
              <a:rPr lang="en-US" sz="800" dirty="0"/>
              <a:t>(contracts, confirmations, invoices, operational docs)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Validated reference data &amp; document templates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2 – Business Scenarios &amp; Scope Confirmation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Selection of representative business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End-to-end process walkthroughs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Functional coverage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Identification of out-of-scope items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Confirmed business scenarios &amp; functional perimeter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2535A-A7E7-F205-CB82-9D4184426332}"/>
              </a:ext>
            </a:extLst>
          </p:cNvPr>
          <p:cNvSpPr txBox="1"/>
          <p:nvPr/>
        </p:nvSpPr>
        <p:spPr>
          <a:xfrm>
            <a:off x="2367275" y="2207429"/>
            <a:ext cx="21608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00" b="1" dirty="0"/>
              <a:t>Phase 3 – GAP Analysis &amp; Solution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GAP analysis against TRAD’ON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Functional and technical design of required adaptations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Prioritization of gaps (must-have vs nice-to-have)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GAP analysis &amp; solution design document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Phase 4 – Configuration &amp; Customization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System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Development of agreed customizations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Initial integration setup (if applicable)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Configured and customized TRAD’ON environment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5 – Test Iterations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Internal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Iterative functional testing with key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Fixes and adjustments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Tested and stabilized solution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6 – User Acceptance Testing (UAT)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UAT preparation and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Execution of UAT with business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Formal acceptance and sign-off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UAT sign-off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76D09-FF4C-568F-6262-346A8B378444}"/>
              </a:ext>
            </a:extLst>
          </p:cNvPr>
          <p:cNvSpPr txBox="1"/>
          <p:nvPr/>
        </p:nvSpPr>
        <p:spPr>
          <a:xfrm>
            <a:off x="4722842" y="2207429"/>
            <a:ext cx="20769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00" b="1" dirty="0"/>
              <a:t>Phase 7 – Training &amp; Knowledge Transfer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Key user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End-user training 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Documentation and operating procedures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Trained users &amp; training materials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8 – Data Migration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Migration strategy and scope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Test migrations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Final data migration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Production-ready data set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9 – Parallel Run &amp; Go-Live Readiness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Parallel run with legacy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Validation of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Go-Live readiness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Formal green light to Go-Live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Go-Live approval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10 – Go-Live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Production Go-Live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Monitoring of initial operations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TRAD’ON live in production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BE437B-8459-4AEE-71FD-3BA2FE8C9354}"/>
              </a:ext>
            </a:extLst>
          </p:cNvPr>
          <p:cNvSpPr txBox="1"/>
          <p:nvPr/>
        </p:nvSpPr>
        <p:spPr>
          <a:xfrm>
            <a:off x="6994450" y="2207429"/>
            <a:ext cx="1975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00" b="1" dirty="0"/>
              <a:t>Phase 11 – Hypercare &amp; Project 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Hypercare support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Issue resolution and stabilization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Formal project closure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Stable operations &amp; project closure report</a:t>
            </a:r>
          </a:p>
          <a:p>
            <a:pPr>
              <a:buNone/>
            </a:pPr>
            <a:br>
              <a:rPr lang="en-US" sz="800" dirty="0"/>
            </a:br>
            <a:endParaRPr lang="en-US" sz="800" dirty="0"/>
          </a:p>
          <a:p>
            <a:pPr>
              <a:buNone/>
            </a:pPr>
            <a:r>
              <a:rPr lang="en-US" sz="800" b="1" dirty="0"/>
              <a:t>Phase 12 – Support &amp; Continuous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Transition to support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Continuous improvements and enhancements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/>
              <a:t>Roadmap refinement</a:t>
            </a:r>
          </a:p>
          <a:p>
            <a:pPr>
              <a:buNone/>
            </a:pPr>
            <a:endParaRPr lang="en-US" sz="800" b="1" dirty="0"/>
          </a:p>
          <a:p>
            <a:pPr>
              <a:buNone/>
            </a:pPr>
            <a:r>
              <a:rPr lang="en-US" sz="800" b="1" dirty="0"/>
              <a:t>Deliverable:</a:t>
            </a:r>
            <a:r>
              <a:rPr lang="en-US" sz="800" dirty="0"/>
              <a:t> Support governance &amp; improvement roadmap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108EBF-4751-626F-9EF9-8A3B68D88A40}"/>
              </a:ext>
            </a:extLst>
          </p:cNvPr>
          <p:cNvCxnSpPr>
            <a:cxnSpLocks/>
          </p:cNvCxnSpPr>
          <p:nvPr/>
        </p:nvCxnSpPr>
        <p:spPr>
          <a:xfrm>
            <a:off x="402336" y="1903197"/>
            <a:ext cx="810503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Constellation with solid fill">
            <a:extLst>
              <a:ext uri="{FF2B5EF4-FFF2-40B4-BE49-F238E27FC236}">
                <a16:creationId xmlns:a16="http://schemas.microsoft.com/office/drawing/2014/main" id="{4ACC5A56-878C-38F6-16D2-EA9D333A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7369" y="1620065"/>
            <a:ext cx="260498" cy="260498"/>
          </a:xfrm>
          <a:prstGeom prst="rect">
            <a:avLst/>
          </a:prstGeom>
        </p:spPr>
      </p:pic>
      <p:pic>
        <p:nvPicPr>
          <p:cNvPr id="28" name="Graphic 27" descr="Rocket with solid fill">
            <a:extLst>
              <a:ext uri="{FF2B5EF4-FFF2-40B4-BE49-F238E27FC236}">
                <a16:creationId xmlns:a16="http://schemas.microsoft.com/office/drawing/2014/main" id="{92DDCACC-6D8E-7D19-9F4A-903914856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70" y="1783263"/>
            <a:ext cx="286104" cy="2861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C302E20-5BD1-7F25-B04B-237A1C037B1D}"/>
              </a:ext>
            </a:extLst>
          </p:cNvPr>
          <p:cNvSpPr txBox="1"/>
          <p:nvPr/>
        </p:nvSpPr>
        <p:spPr>
          <a:xfrm>
            <a:off x="467832" y="1697667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Kick-off</a:t>
            </a:r>
            <a:endParaRPr lang="en-CH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3602F1-9D2B-A333-C139-EE86ED5FE09B}"/>
              </a:ext>
            </a:extLst>
          </p:cNvPr>
          <p:cNvSpPr txBox="1"/>
          <p:nvPr/>
        </p:nvSpPr>
        <p:spPr>
          <a:xfrm>
            <a:off x="1136389" y="1680094"/>
            <a:ext cx="6550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Jan            Feb                                      Mar                                     April                             May                                                    June        </a:t>
            </a:r>
            <a:endParaRPr lang="en-CH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t-PT" sz="3500" dirty="0">
                <a:solidFill>
                  <a:srgbClr val="FFFFFF"/>
                </a:solidFill>
              </a:rPr>
              <a:t>Project Milestones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CA2137-5237-EF6A-8F0F-1B5BDCB61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748189"/>
              </p:ext>
            </p:extLst>
          </p:nvPr>
        </p:nvGraphicFramePr>
        <p:xfrm>
          <a:off x="1640117" y="2413560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51297B-3839-C893-3B41-7807873BFF0F}"/>
              </a:ext>
            </a:extLst>
          </p:cNvPr>
          <p:cNvCxnSpPr>
            <a:cxnSpLocks/>
          </p:cNvCxnSpPr>
          <p:nvPr/>
        </p:nvCxnSpPr>
        <p:spPr>
          <a:xfrm>
            <a:off x="1009877" y="1973100"/>
            <a:ext cx="6826318" cy="37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Race Car with solid fill">
            <a:extLst>
              <a:ext uri="{FF2B5EF4-FFF2-40B4-BE49-F238E27FC236}">
                <a16:creationId xmlns:a16="http://schemas.microsoft.com/office/drawing/2014/main" id="{E2CE54F1-2FAF-EE39-B0DD-D15804F7C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851" y="1658587"/>
            <a:ext cx="582112" cy="5821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27E9DBB-4466-029D-F82C-750C0CD984BA}"/>
              </a:ext>
            </a:extLst>
          </p:cNvPr>
          <p:cNvSpPr txBox="1"/>
          <p:nvPr/>
        </p:nvSpPr>
        <p:spPr>
          <a:xfrm>
            <a:off x="357168" y="2039842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Kick-off</a:t>
            </a:r>
            <a:endParaRPr lang="en-CH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177D8-91AD-F58E-B24B-ED9C5BAB6E11}"/>
              </a:ext>
            </a:extLst>
          </p:cNvPr>
          <p:cNvSpPr txBox="1"/>
          <p:nvPr/>
        </p:nvSpPr>
        <p:spPr>
          <a:xfrm>
            <a:off x="7889109" y="1905022"/>
            <a:ext cx="585417" cy="2539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Go Live</a:t>
            </a:r>
            <a:endParaRPr lang="en-CH" sz="105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EFEB47D-8148-1516-6ED4-071A2D321E4A}"/>
              </a:ext>
            </a:extLst>
          </p:cNvPr>
          <p:cNvSpPr/>
          <p:nvPr/>
        </p:nvSpPr>
        <p:spPr>
          <a:xfrm>
            <a:off x="7035209" y="2240699"/>
            <a:ext cx="1318438" cy="2887739"/>
          </a:xfrm>
          <a:custGeom>
            <a:avLst/>
            <a:gdLst>
              <a:gd name="connsiteX0" fmla="*/ 715411 w 773482"/>
              <a:gd name="connsiteY0" fmla="*/ 0 h 2316796"/>
              <a:gd name="connsiteX1" fmla="*/ 701198 w 773482"/>
              <a:gd name="connsiteY1" fmla="*/ 1776684 h 2316796"/>
              <a:gd name="connsiteX2" fmla="*/ 0 w 773482"/>
              <a:gd name="connsiteY2" fmla="*/ 2316796 h 2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482" h="2316796">
                <a:moveTo>
                  <a:pt x="715411" y="0"/>
                </a:moveTo>
                <a:cubicBezTo>
                  <a:pt x="767922" y="695275"/>
                  <a:pt x="820433" y="1390551"/>
                  <a:pt x="701198" y="1776684"/>
                </a:cubicBezTo>
                <a:cubicBezTo>
                  <a:pt x="581963" y="2162817"/>
                  <a:pt x="290981" y="2239806"/>
                  <a:pt x="0" y="2316796"/>
                </a:cubicBezTo>
              </a:path>
            </a:pathLst>
          </a:custGeom>
          <a:noFill/>
          <a:ln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DAA22B2-78C7-6A41-E954-B12E4DB848EE}"/>
              </a:ext>
            </a:extLst>
          </p:cNvPr>
          <p:cNvSpPr/>
          <p:nvPr/>
        </p:nvSpPr>
        <p:spPr>
          <a:xfrm rot="15797326" flipV="1">
            <a:off x="849517" y="2024675"/>
            <a:ext cx="1050833" cy="1496931"/>
          </a:xfrm>
          <a:custGeom>
            <a:avLst/>
            <a:gdLst>
              <a:gd name="connsiteX0" fmla="*/ 1573043 w 1573043"/>
              <a:gd name="connsiteY0" fmla="*/ 1108651 h 1222671"/>
              <a:gd name="connsiteX1" fmla="*/ 260666 w 1573043"/>
              <a:gd name="connsiteY1" fmla="*/ 1118127 h 1222671"/>
              <a:gd name="connsiteX2" fmla="*/ 86 w 1573043"/>
              <a:gd name="connsiteY2" fmla="*/ 0 h 12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43" h="1222671">
                <a:moveTo>
                  <a:pt x="1573043" y="1108651"/>
                </a:moveTo>
                <a:cubicBezTo>
                  <a:pt x="1047934" y="1205776"/>
                  <a:pt x="522825" y="1302902"/>
                  <a:pt x="260666" y="1118127"/>
                </a:cubicBezTo>
                <a:cubicBezTo>
                  <a:pt x="-1494" y="933352"/>
                  <a:pt x="-704" y="466676"/>
                  <a:pt x="86" y="0"/>
                </a:cubicBezTo>
              </a:path>
            </a:pathLst>
          </a:custGeom>
          <a:noFill/>
          <a:ln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DE82D-8CBC-5A6D-F849-DD15E7FF6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A2BCE-7A32-367B-F151-81272A5DFB2A}"/>
              </a:ext>
            </a:extLst>
          </p:cNvPr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Migration Approach</a:t>
            </a:r>
          </a:p>
        </p:txBody>
      </p:sp>
      <p:pic>
        <p:nvPicPr>
          <p:cNvPr id="3074" name="Picture 2" descr="Data Migration-Seamlessly Migrate Your Data Structures to Your New ATS">
            <a:extLst>
              <a:ext uri="{FF2B5EF4-FFF2-40B4-BE49-F238E27FC236}">
                <a16:creationId xmlns:a16="http://schemas.microsoft.com/office/drawing/2014/main" id="{EDB975CA-4D30-5F4D-5D9D-ED3CA4A9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935" y="2243973"/>
            <a:ext cx="5124605" cy="29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C52BD-C06E-3AC4-80FE-F52EDAC0AF61}"/>
              </a:ext>
            </a:extLst>
          </p:cNvPr>
          <p:cNvSpPr txBox="1"/>
          <p:nvPr/>
        </p:nvSpPr>
        <p:spPr>
          <a:xfrm>
            <a:off x="313805" y="2411823"/>
            <a:ext cx="3404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Migrate Reference Data (early)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Reference Data for actual scenarios testing and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Migration Scope: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 Position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Last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32ABA-506C-DFE6-E0AC-2365094C2706}"/>
              </a:ext>
            </a:extLst>
          </p:cNvPr>
          <p:cNvSpPr txBox="1"/>
          <p:nvPr/>
        </p:nvSpPr>
        <p:spPr>
          <a:xfrm>
            <a:off x="3902151" y="5081443"/>
            <a:ext cx="4876800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Current work in progress: Step 1, starting Step 2</a:t>
            </a:r>
            <a:endParaRPr lang="en-CH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AE604-6B32-D78D-9E2A-4E65BB1A4444}"/>
              </a:ext>
            </a:extLst>
          </p:cNvPr>
          <p:cNvSpPr txBox="1"/>
          <p:nvPr/>
        </p:nvSpPr>
        <p:spPr>
          <a:xfrm>
            <a:off x="3870252" y="1820208"/>
            <a:ext cx="503628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Technical Approach</a:t>
            </a:r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EC54B-F040-1CFC-AB4B-D9ABF31B872A}"/>
              </a:ext>
            </a:extLst>
          </p:cNvPr>
          <p:cNvSpPr txBox="1"/>
          <p:nvPr/>
        </p:nvSpPr>
        <p:spPr>
          <a:xfrm>
            <a:off x="324438" y="1820208"/>
            <a:ext cx="32799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Business Approach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1769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0331EA-8428-83D4-66C9-B646E2109AB1}"/>
              </a:ext>
            </a:extLst>
          </p:cNvPr>
          <p:cNvSpPr txBox="1"/>
          <p:nvPr/>
        </p:nvSpPr>
        <p:spPr>
          <a:xfrm>
            <a:off x="0" y="-3810"/>
            <a:ext cx="9144000" cy="63094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+mj-lt"/>
              </a:rPr>
              <a:t>WIP and Next Steps</a:t>
            </a:r>
            <a:endParaRPr lang="en-CH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1D8E98-65AD-F2C9-D0B2-0F3FE395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86" y="1420399"/>
            <a:ext cx="3735750" cy="24948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1E27D7-8A58-B54B-E8A9-C48C8F07554B}"/>
              </a:ext>
            </a:extLst>
          </p:cNvPr>
          <p:cNvSpPr txBox="1"/>
          <p:nvPr/>
        </p:nvSpPr>
        <p:spPr>
          <a:xfrm>
            <a:off x="634409" y="750111"/>
            <a:ext cx="3596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 and Hosting of Tradon</a:t>
            </a:r>
          </a:p>
          <a:p>
            <a:r>
              <a:rPr lang="en-US" dirty="0">
                <a:hlinkClick r:id="rId3"/>
              </a:rPr>
              <a:t>https://itsa.open-squared.tech</a:t>
            </a:r>
            <a:endParaRPr lang="en-US" dirty="0"/>
          </a:p>
          <a:p>
            <a:endParaRPr lang="en-CH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1CEF64-CC64-CC8E-7684-B9BD07F3F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03" y="1443068"/>
            <a:ext cx="3664256" cy="21962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E09E1F-39B4-A259-7F42-0B3CFEAD0ED9}"/>
              </a:ext>
            </a:extLst>
          </p:cNvPr>
          <p:cNvSpPr txBox="1"/>
          <p:nvPr/>
        </p:nvSpPr>
        <p:spPr>
          <a:xfrm>
            <a:off x="4521539" y="743022"/>
            <a:ext cx="3467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Portal (ticketing)</a:t>
            </a:r>
          </a:p>
          <a:p>
            <a:r>
              <a:rPr lang="en-US" dirty="0">
                <a:hlinkClick r:id="rId3"/>
              </a:rPr>
              <a:t>https://support.open-squared.tech</a:t>
            </a:r>
            <a:endParaRPr lang="en-US" dirty="0"/>
          </a:p>
          <a:p>
            <a:endParaRPr lang="en-CH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432C983-F7E3-41C5-2EBC-2DF42617C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3" y="4224997"/>
            <a:ext cx="3848316" cy="21646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2E81D8F-71BD-D19E-B0C3-83D117CEE8A1}"/>
              </a:ext>
            </a:extLst>
          </p:cNvPr>
          <p:cNvSpPr txBox="1"/>
          <p:nvPr/>
        </p:nvSpPr>
        <p:spPr>
          <a:xfrm>
            <a:off x="559982" y="38556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 Solution: Modeling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094102-CE4D-1615-ECC4-52C5C17F2AF7}"/>
              </a:ext>
            </a:extLst>
          </p:cNvPr>
          <p:cNvSpPr txBox="1"/>
          <p:nvPr/>
        </p:nvSpPr>
        <p:spPr>
          <a:xfrm>
            <a:off x="4766931" y="40720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Major Next Implementation Step: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Business Landscape (Site survey)</a:t>
            </a:r>
          </a:p>
          <a:p>
            <a:pPr marL="285750" indent="-285750">
              <a:buFontTx/>
              <a:buChar char="-"/>
            </a:pPr>
            <a:r>
              <a:rPr lang="en-US" dirty="0"/>
              <a:t>Business Scenarios selection</a:t>
            </a:r>
          </a:p>
        </p:txBody>
      </p:sp>
    </p:spTree>
    <p:extLst>
      <p:ext uri="{BB962C8B-B14F-4D97-AF65-F5344CB8AC3E}">
        <p14:creationId xmlns:p14="http://schemas.microsoft.com/office/powerpoint/2010/main" val="9737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a3fcb-4cd6-4a5f-9d46-be9430eb6292">
      <Terms xmlns="http://schemas.microsoft.com/office/infopath/2007/PartnerControls"/>
    </lcf76f155ced4ddcb4097134ff3c332f>
    <TaxCatchAll xmlns="7834aa8a-1cb8-4432-b4ad-281bc7eaae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FA4C116EEB7429C17E804BAAB70DC" ma:contentTypeVersion="11" ma:contentTypeDescription="Create a new document." ma:contentTypeScope="" ma:versionID="7aefea1f8dfcf32ec75e813208bf5a1b">
  <xsd:schema xmlns:xsd="http://www.w3.org/2001/XMLSchema" xmlns:xs="http://www.w3.org/2001/XMLSchema" xmlns:p="http://schemas.microsoft.com/office/2006/metadata/properties" xmlns:ns2="a68a3fcb-4cd6-4a5f-9d46-be9430eb6292" xmlns:ns3="7834aa8a-1cb8-4432-b4ad-281bc7eaaebc" targetNamespace="http://schemas.microsoft.com/office/2006/metadata/properties" ma:root="true" ma:fieldsID="fe9d84c61fe0cbcf6d90f37b7904b4b2" ns2:_="" ns3:_="">
    <xsd:import namespace="a68a3fcb-4cd6-4a5f-9d46-be9430eb6292"/>
    <xsd:import namespace="7834aa8a-1cb8-4432-b4ad-281bc7eaae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a3fcb-4cd6-4a5f-9d46-be9430eb6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5f4a260-a6ed-4a94-8cf9-97265f88a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4aa8a-1cb8-4432-b4ad-281bc7eaaeb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ad6e91f-85cf-4dbc-9194-82352c9c4dec}" ma:internalName="TaxCatchAll" ma:showField="CatchAllData" ma:web="7834aa8a-1cb8-4432-b4ad-281bc7eaa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EBEAC1-CE36-45C9-A352-9B5EA1C044A7}">
  <ds:schemaRefs>
    <ds:schemaRef ds:uri="http://schemas.microsoft.com/office/2006/metadata/properties"/>
    <ds:schemaRef ds:uri="http://schemas.microsoft.com/office/infopath/2007/PartnerControls"/>
    <ds:schemaRef ds:uri="a68a3fcb-4cd6-4a5f-9d46-be9430eb6292"/>
    <ds:schemaRef ds:uri="7834aa8a-1cb8-4432-b4ad-281bc7eaaebc"/>
  </ds:schemaRefs>
</ds:datastoreItem>
</file>

<file path=customXml/itemProps2.xml><?xml version="1.0" encoding="utf-8"?>
<ds:datastoreItem xmlns:ds="http://schemas.openxmlformats.org/officeDocument/2006/customXml" ds:itemID="{494C279B-E038-4BBA-BCA9-E1509D9C4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AE22B6-742D-4D92-8487-0979452479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On-screen Show (4:3)</PresentationFormat>
  <Paragraphs>261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inherit</vt:lpstr>
      <vt:lpstr>Symbol</vt:lpstr>
      <vt:lpstr>Times New Roman</vt:lpstr>
      <vt:lpstr>Office Theme</vt:lpstr>
      <vt:lpstr>Project Kick-off Meeting</vt:lpstr>
      <vt:lpstr>Contents</vt:lpstr>
      <vt:lpstr>Background and Objectives</vt:lpstr>
      <vt:lpstr>PowerPoint Presentation</vt:lpstr>
      <vt:lpstr>PowerPoint Presentation</vt:lpstr>
      <vt:lpstr>Project Preliminary Scope</vt:lpstr>
      <vt:lpstr>Project Milestones</vt:lpstr>
      <vt:lpstr>PowerPoint Presentation</vt:lpstr>
      <vt:lpstr>PowerPoint Presentation</vt:lpstr>
      <vt:lpstr>Project Organization – Methodology and Stakeholders</vt:lpstr>
      <vt:lpstr>Assumptions and Constraints</vt:lpstr>
      <vt:lpstr>Meetings Organization</vt:lpstr>
      <vt:lpstr>Documents Sharing and Recordings</vt:lpstr>
      <vt:lpstr>Project Ground Rules</vt:lpstr>
      <vt:lpstr>Communication Plan</vt:lpstr>
      <vt:lpstr>SINGA &amp; OPEN SQUARED Contacts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Valter MARQUES</dc:creator>
  <cp:keywords/>
  <dc:description>generated using python-pptx</dc:description>
  <cp:lastModifiedBy>Valter MARQUES</cp:lastModifiedBy>
  <cp:revision>6</cp:revision>
  <dcterms:created xsi:type="dcterms:W3CDTF">2013-01-27T09:14:16Z</dcterms:created>
  <dcterms:modified xsi:type="dcterms:W3CDTF">2026-01-22T08:31:55Z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0x010100317FA4C116EEB7429C17E804BAAB70DC</vt:lpwstr>
  </property>
  <property fmtid="{D5CDD505-2E9C-101B-9397-08002B2CF9AE}" pid="3" name="MediaServiceImageTags">
    <vt:lpwstr/>
  </property>
</Properties>
</file>